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09" d="100"/>
          <a:sy n="109" d="100"/>
        </p:scale>
        <p:origin x="100" y="1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7168038"/>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E1B1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B83A26"/>
          </a:solidFill>
          <a:ln w="12700">
            <a:solidFill>
              <a:srgbClr val="B83A26">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D8CCBB"/>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685800" y="1143000"/>
            <a:ext cx="9875520" cy="1280160"/>
          </a:xfrm>
          <a:prstGeom prst="rect">
            <a:avLst/>
          </a:prstGeom>
          <a:noFill/>
          <a:ln/>
        </p:spPr>
        <p:txBody>
          <a:bodyPr wrap="square" lIns="0" tIns="0" rIns="0" bIns="0" rtlCol="0" anchor="ctr">
            <a:normAutofit/>
          </a:bodyPr>
          <a:lstStyle/>
          <a:p>
            <a:pPr marL="0" indent="0">
              <a:buNone/>
            </a:pPr>
            <a:r>
              <a:rPr lang="en-US" sz="4400" b="1" dirty="0">
                <a:solidFill>
                  <a:srgbClr val="FFFFFF"/>
                </a:solidFill>
                <a:latin typeface="Noto Sans CJK KR" pitchFamily="34" charset="0"/>
                <a:ea typeface="Noto Sans CJK KR" pitchFamily="34" charset="-122"/>
                <a:cs typeface="Noto Sans CJK KR" pitchFamily="34" charset="-120"/>
              </a:rPr>
              <a:t>안 해도 되는 일</a:t>
            </a:r>
            <a:endParaRPr lang="en-US" sz="4400" dirty="0"/>
          </a:p>
        </p:txBody>
      </p:sp>
      <p:sp>
        <p:nvSpPr>
          <p:cNvPr id="5" name="Text 3"/>
          <p:cNvSpPr/>
          <p:nvPr/>
        </p:nvSpPr>
        <p:spPr>
          <a:xfrm>
            <a:off x="749808" y="2880360"/>
            <a:ext cx="9784080" cy="1280160"/>
          </a:xfrm>
          <a:prstGeom prst="rect">
            <a:avLst/>
          </a:prstGeom>
          <a:noFill/>
          <a:ln/>
        </p:spPr>
        <p:txBody>
          <a:bodyPr wrap="square" lIns="254" tIns="254" rIns="254" bIns="254" rtlCol="0" anchor="ctr">
            <a:normAutofit/>
          </a:bodyPr>
          <a:lstStyle/>
          <a:p>
            <a:pPr marL="0" indent="0">
              <a:buNone/>
            </a:pPr>
            <a:r>
              <a:rPr lang="en-US" sz="2200" dirty="0">
                <a:solidFill>
                  <a:srgbClr val="D8CCBB"/>
                </a:solidFill>
                <a:latin typeface="Noto Sans CJK KR" pitchFamily="34" charset="0"/>
                <a:ea typeface="Noto Sans CJK KR" pitchFamily="34" charset="-122"/>
                <a:cs typeface="Noto Sans CJK KR" pitchFamily="34" charset="-120"/>
              </a:rPr>
              <a:t>참여자 프로젝트의 미학적·정치적 성과 분석</a:t>
            </a:r>
            <a:endParaRPr lang="en-US" sz="2200" dirty="0"/>
          </a:p>
        </p:txBody>
      </p:sp>
      <p:sp>
        <p:nvSpPr>
          <p:cNvPr id="6" name="Text 4"/>
          <p:cNvSpPr/>
          <p:nvPr/>
        </p:nvSpPr>
        <p:spPr>
          <a:xfrm>
            <a:off x="749808" y="4892040"/>
            <a:ext cx="8229600" cy="731520"/>
          </a:xfrm>
          <a:prstGeom prst="rect">
            <a:avLst/>
          </a:prstGeom>
          <a:noFill/>
          <a:ln/>
        </p:spPr>
        <p:txBody>
          <a:bodyPr wrap="square" lIns="254" tIns="254" rIns="254" bIns="254" rtlCol="0" anchor="ctr">
            <a:normAutofit/>
          </a:bodyPr>
          <a:lstStyle/>
          <a:p>
            <a:pPr marL="0" indent="0">
              <a:buNone/>
            </a:pPr>
            <a:r>
              <a:rPr lang="en-US" sz="1800" dirty="0">
                <a:solidFill>
                  <a:srgbClr val="FFFFFF"/>
                </a:solidFill>
                <a:latin typeface="Noto Sans CJK KR" pitchFamily="34" charset="0"/>
                <a:ea typeface="Noto Sans CJK KR" pitchFamily="34" charset="-122"/>
                <a:cs typeface="Noto Sans CJK KR" pitchFamily="34" charset="-120"/>
              </a:rPr>
              <a:t>김월식의 말로 다시 읽는</a:t>
            </a:r>
            <a:endParaRPr lang="en-US" sz="1800" dirty="0"/>
          </a:p>
          <a:p>
            <a:pPr marL="0" indent="0">
              <a:buNone/>
            </a:pPr>
            <a:r>
              <a:rPr lang="en-US" sz="1800" dirty="0">
                <a:solidFill>
                  <a:srgbClr val="FFFFFF"/>
                </a:solidFill>
                <a:latin typeface="Noto Sans CJK KR" pitchFamily="34" charset="0"/>
                <a:ea typeface="Noto Sans CJK KR" pitchFamily="34" charset="-122"/>
                <a:cs typeface="Noto Sans CJK KR" pitchFamily="34" charset="-120"/>
              </a:rPr>
              <a:t>참여자 프로젝트의 미학적·정치적·학제적 인과성</a:t>
            </a:r>
            <a:endParaRPr lang="en-US" sz="1800"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D8CCBB"/>
                </a:solidFill>
                <a:latin typeface="Noto Sans CJK KR" pitchFamily="34" charset="0"/>
                <a:ea typeface="Noto Sans CJK KR" pitchFamily="34" charset="-122"/>
                <a:cs typeface="Noto Sans CJK KR" pitchFamily="34" charset="-120"/>
              </a:rPr>
              <a:t>01 / 57</a:t>
            </a:r>
            <a:endParaRPr lang="en-US" sz="7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E1B1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B83A26"/>
          </a:solidFill>
          <a:ln w="12700">
            <a:solidFill>
              <a:srgbClr val="B83A26">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D8CCBB"/>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FFFFFF"/>
                </a:solidFill>
                <a:latin typeface="Noto Sans CJK KR" pitchFamily="34" charset="0"/>
                <a:ea typeface="Noto Sans CJK KR" pitchFamily="34" charset="-122"/>
                <a:cs typeface="Noto Sans CJK KR" pitchFamily="34" charset="-120"/>
              </a:rPr>
              <a:t>김사랑 — 정치적 성과</a:t>
            </a:r>
            <a:endParaRPr lang="en-US" sz="2600" dirty="0"/>
          </a:p>
        </p:txBody>
      </p:sp>
      <p:sp>
        <p:nvSpPr>
          <p:cNvPr id="5" name="Shape 3"/>
          <p:cNvSpPr/>
          <p:nvPr/>
        </p:nvSpPr>
        <p:spPr>
          <a:xfrm>
            <a:off x="566928" y="1170432"/>
            <a:ext cx="10789920" cy="0"/>
          </a:xfrm>
          <a:prstGeom prst="line">
            <a:avLst/>
          </a:prstGeom>
          <a:noFill/>
          <a:ln w="13970">
            <a:solidFill>
              <a:srgbClr val="B83A26"/>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1800" b="1" dirty="0">
                <a:solidFill>
                  <a:srgbClr val="F8F1E5"/>
                </a:solidFill>
                <a:latin typeface="Noto Sans CJK KR" pitchFamily="34" charset="0"/>
                <a:ea typeface="Noto Sans CJK KR" pitchFamily="34" charset="-122"/>
                <a:cs typeface="Noto Sans CJK KR" pitchFamily="34" charset="-120"/>
              </a:rPr>
              <a:t>여기서 정치적 질문은 정확하다.</a:t>
            </a:r>
            <a:endParaRPr lang="en-US" sz="1800" b="1" dirty="0"/>
          </a:p>
          <a:p>
            <a:pPr marL="0" indent="0">
              <a:lnSpc>
                <a:spcPct val="150000"/>
              </a:lnSpc>
              <a:buNone/>
            </a:pPr>
            <a:endParaRPr lang="en-US" sz="1800" b="1" dirty="0"/>
          </a:p>
          <a:p>
            <a:pPr marL="0" indent="0">
              <a:lnSpc>
                <a:spcPct val="150000"/>
              </a:lnSpc>
              <a:buNone/>
            </a:pPr>
            <a:r>
              <a:rPr lang="en-US" sz="1800" b="1" dirty="0">
                <a:solidFill>
                  <a:srgbClr val="F8F1E5"/>
                </a:solidFill>
                <a:latin typeface="Noto Sans CJK KR" pitchFamily="34" charset="0"/>
                <a:ea typeface="Noto Sans CJK KR" pitchFamily="34" charset="-122"/>
                <a:cs typeface="Noto Sans CJK KR" pitchFamily="34" charset="-120"/>
              </a:rPr>
              <a:t>누가 어떤 것을 쓸모없다고 결정하는가.</a:t>
            </a:r>
            <a:endParaRPr lang="en-US" sz="1800" b="1" dirty="0"/>
          </a:p>
          <a:p>
            <a:pPr marL="0" indent="0">
              <a:lnSpc>
                <a:spcPct val="150000"/>
              </a:lnSpc>
              <a:buNone/>
            </a:pPr>
            <a:endParaRPr lang="en-US" sz="1800" b="1" dirty="0"/>
          </a:p>
          <a:p>
            <a:pPr marL="0" indent="0">
              <a:lnSpc>
                <a:spcPct val="150000"/>
              </a:lnSpc>
              <a:buNone/>
            </a:pPr>
            <a:r>
              <a:rPr lang="en-US" sz="1800" b="1" dirty="0">
                <a:solidFill>
                  <a:srgbClr val="F8F1E5"/>
                </a:solidFill>
                <a:latin typeface="Noto Sans CJK KR" pitchFamily="34" charset="0"/>
                <a:ea typeface="Noto Sans CJK KR" pitchFamily="34" charset="-122"/>
                <a:cs typeface="Noto Sans CJK KR" pitchFamily="34" charset="-120"/>
              </a:rPr>
              <a:t>이 질문은 사물에만 머물지 않는다.</a:t>
            </a:r>
            <a:endParaRPr lang="en-US" sz="1800" b="1" dirty="0"/>
          </a:p>
          <a:p>
            <a:pPr marL="0" indent="0">
              <a:lnSpc>
                <a:spcPct val="150000"/>
              </a:lnSpc>
              <a:buNone/>
            </a:pPr>
            <a:endParaRPr lang="en-US" sz="1800" b="1" dirty="0"/>
          </a:p>
          <a:p>
            <a:pPr marL="0" indent="0">
              <a:lnSpc>
                <a:spcPct val="150000"/>
              </a:lnSpc>
              <a:buNone/>
            </a:pPr>
            <a:r>
              <a:rPr lang="en-US" sz="1800" b="1" dirty="0">
                <a:solidFill>
                  <a:srgbClr val="F8F1E5"/>
                </a:solidFill>
                <a:latin typeface="Noto Sans CJK KR" pitchFamily="34" charset="0"/>
                <a:ea typeface="Noto Sans CJK KR" pitchFamily="34" charset="-122"/>
                <a:cs typeface="Noto Sans CJK KR" pitchFamily="34" charset="-120"/>
              </a:rPr>
              <a:t>도시는 사람도 분류한다.</a:t>
            </a:r>
            <a:endParaRPr lang="en-US" sz="1800" b="1" dirty="0"/>
          </a:p>
          <a:p>
            <a:pPr marL="0" indent="0">
              <a:lnSpc>
                <a:spcPct val="150000"/>
              </a:lnSpc>
              <a:buNone/>
            </a:pPr>
            <a:endParaRPr lang="en-US" sz="1800" b="1" dirty="0"/>
          </a:p>
          <a:p>
            <a:pPr marL="0" indent="0">
              <a:lnSpc>
                <a:spcPct val="150000"/>
              </a:lnSpc>
              <a:buNone/>
            </a:pPr>
            <a:r>
              <a:rPr lang="en-US" sz="1800" b="1" dirty="0">
                <a:solidFill>
                  <a:srgbClr val="F8F1E5"/>
                </a:solidFill>
                <a:latin typeface="Noto Sans CJK KR" pitchFamily="34" charset="0"/>
                <a:ea typeface="Noto Sans CJK KR" pitchFamily="34" charset="-122"/>
                <a:cs typeface="Noto Sans CJK KR" pitchFamily="34" charset="-120"/>
              </a:rPr>
              <a:t>생산적인 사람, 비생산적인 사람.  </a:t>
            </a:r>
            <a:endParaRPr lang="en-US" sz="1800" b="1" dirty="0"/>
          </a:p>
          <a:p>
            <a:pPr marL="0" indent="0">
              <a:lnSpc>
                <a:spcPct val="150000"/>
              </a:lnSpc>
              <a:buNone/>
            </a:pPr>
            <a:r>
              <a:rPr lang="en-US" sz="1800" b="1" dirty="0">
                <a:solidFill>
                  <a:srgbClr val="F8F1E5"/>
                </a:solidFill>
                <a:latin typeface="Noto Sans CJK KR" pitchFamily="34" charset="0"/>
                <a:ea typeface="Noto Sans CJK KR" pitchFamily="34" charset="-122"/>
                <a:cs typeface="Noto Sans CJK KR" pitchFamily="34" charset="-120"/>
              </a:rPr>
              <a:t>쓸모 있는 노동, 쓸모없는 노동.  </a:t>
            </a:r>
            <a:endParaRPr lang="en-US" sz="1800" b="1" dirty="0"/>
          </a:p>
          <a:p>
            <a:pPr marL="0" indent="0">
              <a:lnSpc>
                <a:spcPct val="150000"/>
              </a:lnSpc>
              <a:buNone/>
            </a:pPr>
            <a:r>
              <a:rPr lang="en-US" sz="1800" b="1" dirty="0">
                <a:solidFill>
                  <a:srgbClr val="F8F1E5"/>
                </a:solidFill>
                <a:latin typeface="Noto Sans CJK KR" pitchFamily="34" charset="0"/>
                <a:ea typeface="Noto Sans CJK KR" pitchFamily="34" charset="-122"/>
                <a:cs typeface="Noto Sans CJK KR" pitchFamily="34" charset="-120"/>
              </a:rPr>
              <a:t>중심에 있어야 할 사람, 밀려나도 되는 사람</a:t>
            </a:r>
            <a:r>
              <a:rPr lang="en-US" sz="1800" dirty="0">
                <a:solidFill>
                  <a:srgbClr val="F8F1E5"/>
                </a:solidFill>
                <a:latin typeface="Noto Sans CJK KR" pitchFamily="34" charset="0"/>
                <a:ea typeface="Noto Sans CJK KR" pitchFamily="34" charset="-122"/>
                <a:cs typeface="Noto Sans CJK KR" pitchFamily="34" charset="-120"/>
              </a:rPr>
              <a:t>.</a:t>
            </a:r>
            <a:endParaRPr lang="en-US" sz="1800"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D8CCBB"/>
                </a:solidFill>
                <a:latin typeface="Noto Sans CJK KR" pitchFamily="34" charset="0"/>
                <a:ea typeface="Noto Sans CJK KR" pitchFamily="34" charset="-122"/>
                <a:cs typeface="Noto Sans CJK KR" pitchFamily="34" charset="-120"/>
              </a:rPr>
              <a:t>10 / 57</a:t>
            </a:r>
            <a:endParaRPr lang="en-US" sz="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김사랑 — 폐기와 배제의 질서</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buNone/>
            </a:pPr>
            <a:r>
              <a:rPr lang="en-US" sz="1900" b="1" dirty="0">
                <a:solidFill>
                  <a:srgbClr val="FF0000"/>
                </a:solidFill>
                <a:latin typeface="Noto Sans CJK KR" pitchFamily="34" charset="0"/>
                <a:ea typeface="Noto Sans CJK KR" pitchFamily="34" charset="-122"/>
                <a:cs typeface="Noto Sans CJK KR" pitchFamily="34" charset="-120"/>
              </a:rPr>
              <a:t>쓰레기 하나를 다시 바라보는 일은 아주 작지만, 폐기와 배제의 질서를 다시 질문하는 훈련이 될 수 있다.</a:t>
            </a:r>
            <a:endParaRPr lang="en-US" sz="1900" b="1" dirty="0">
              <a:solidFill>
                <a:srgbClr val="FF0000"/>
              </a:solidFill>
            </a:endParaRPr>
          </a:p>
          <a:p>
            <a:pPr marL="0" indent="0">
              <a:buNone/>
            </a:pPr>
            <a:endParaRPr lang="en-US" sz="1900" b="1" dirty="0">
              <a:solidFill>
                <a:srgbClr val="FF0000"/>
              </a:solidFill>
            </a:endParaRPr>
          </a:p>
          <a:p>
            <a:pPr marL="0" indent="0">
              <a:buNone/>
            </a:pPr>
            <a:r>
              <a:rPr lang="en-US" sz="1900" b="1" dirty="0">
                <a:solidFill>
                  <a:srgbClr val="FF0000"/>
                </a:solidFill>
                <a:latin typeface="Noto Sans CJK KR" pitchFamily="34" charset="0"/>
                <a:ea typeface="Noto Sans CJK KR" pitchFamily="34" charset="-122"/>
                <a:cs typeface="Noto Sans CJK KR" pitchFamily="34" charset="-120"/>
              </a:rPr>
              <a:t>그래서 이 프로젝트의 성과는 쓰레기를 몇 개 주웠는가가 아니다.</a:t>
            </a:r>
            <a:endParaRPr lang="en-US" sz="1900" b="1" dirty="0">
              <a:solidFill>
                <a:srgbClr val="FF0000"/>
              </a:solidFill>
            </a:endParaRPr>
          </a:p>
          <a:p>
            <a:pPr marL="0" indent="0">
              <a:buNone/>
            </a:pPr>
            <a:endParaRPr lang="en-US" sz="1900" b="1" dirty="0">
              <a:solidFill>
                <a:srgbClr val="FF0000"/>
              </a:solidFill>
            </a:endParaRPr>
          </a:p>
          <a:p>
            <a:pPr marL="0" indent="0">
              <a:buNone/>
            </a:pPr>
            <a:r>
              <a:rPr lang="en-US" sz="1900" b="1" dirty="0">
                <a:solidFill>
                  <a:srgbClr val="FF0000"/>
                </a:solidFill>
                <a:latin typeface="Noto Sans CJK KR" pitchFamily="34" charset="0"/>
                <a:ea typeface="Noto Sans CJK KR" pitchFamily="34" charset="-122"/>
                <a:cs typeface="Noto Sans CJK KR" pitchFamily="34" charset="-120"/>
              </a:rPr>
              <a:t>이미 끝난 가치판단을 시민 한 사람이 다시 시작했다는 것.</a:t>
            </a:r>
            <a:endParaRPr lang="en-US" sz="1900" b="1" dirty="0">
              <a:solidFill>
                <a:srgbClr val="FF0000"/>
              </a:solidFill>
            </a:endParaRPr>
          </a:p>
          <a:p>
            <a:pPr marL="0" indent="0">
              <a:buNone/>
            </a:pPr>
            <a:endParaRPr lang="en-US" sz="1900" b="1" dirty="0">
              <a:solidFill>
                <a:srgbClr val="FF0000"/>
              </a:solidFill>
            </a:endParaRPr>
          </a:p>
          <a:p>
            <a:pPr marL="0" indent="0">
              <a:buNone/>
            </a:pPr>
            <a:r>
              <a:rPr lang="en-US" sz="1900" b="1" dirty="0">
                <a:solidFill>
                  <a:srgbClr val="FF0000"/>
                </a:solidFill>
                <a:latin typeface="Noto Sans CJK KR" pitchFamily="34" charset="0"/>
                <a:ea typeface="Noto Sans CJK KR" pitchFamily="34" charset="-122"/>
                <a:cs typeface="Noto Sans CJK KR" pitchFamily="34" charset="-120"/>
              </a:rPr>
              <a:t>그게 </a:t>
            </a:r>
            <a:r>
              <a:rPr lang="en-US" sz="1900" b="1" dirty="0">
                <a:solidFill>
                  <a:srgbClr val="00B0F0"/>
                </a:solidFill>
                <a:latin typeface="Noto Sans CJK KR" pitchFamily="34" charset="0"/>
                <a:ea typeface="Noto Sans CJK KR" pitchFamily="34" charset="-122"/>
                <a:cs typeface="Noto Sans CJK KR" pitchFamily="34" charset="-120"/>
              </a:rPr>
              <a:t>정치적 성과</a:t>
            </a:r>
            <a:r>
              <a:rPr lang="en-US" sz="1900" b="1" dirty="0">
                <a:solidFill>
                  <a:srgbClr val="FF0000"/>
                </a:solidFill>
                <a:latin typeface="Noto Sans CJK KR" pitchFamily="34" charset="0"/>
                <a:ea typeface="Noto Sans CJK KR" pitchFamily="34" charset="-122"/>
                <a:cs typeface="Noto Sans CJK KR" pitchFamily="34" charset="-120"/>
              </a:rPr>
              <a:t>다</a:t>
            </a:r>
            <a:r>
              <a:rPr lang="en-US" sz="1900" dirty="0">
                <a:solidFill>
                  <a:srgbClr val="111111"/>
                </a:solidFill>
                <a:latin typeface="Noto Sans CJK KR" pitchFamily="34" charset="0"/>
                <a:ea typeface="Noto Sans CJK KR" pitchFamily="34" charset="-122"/>
                <a:cs typeface="Noto Sans CJK KR" pitchFamily="34" charset="-120"/>
              </a:rPr>
              <a:t>.</a:t>
            </a:r>
            <a:endParaRPr lang="en-US" sz="1900"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11 / 57</a:t>
            </a:r>
            <a:endParaRPr lang="en-US" sz="7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김사랑 — 학제적 가치</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buNone/>
            </a:pPr>
            <a:r>
              <a:rPr lang="en-US" sz="1700" dirty="0">
                <a:solidFill>
                  <a:srgbClr val="111111"/>
                </a:solidFill>
                <a:latin typeface="Noto Sans CJK KR" pitchFamily="34" charset="0"/>
                <a:ea typeface="Noto Sans CJK KR" pitchFamily="34" charset="-122"/>
                <a:cs typeface="Noto Sans CJK KR" pitchFamily="34" charset="-120"/>
              </a:rPr>
              <a:t>학제적 가치</a:t>
            </a:r>
            <a:endParaRPr lang="en-US" sz="1700" dirty="0"/>
          </a:p>
          <a:p>
            <a:pPr marL="0" indent="0">
              <a:buNone/>
            </a:pPr>
            <a:r>
              <a:rPr lang="en-US" sz="1700" dirty="0">
                <a:solidFill>
                  <a:srgbClr val="111111"/>
                </a:solidFill>
                <a:latin typeface="Noto Sans CJK KR" pitchFamily="34" charset="0"/>
                <a:ea typeface="Noto Sans CJK KR" pitchFamily="34" charset="-122"/>
                <a:cs typeface="Noto Sans CJK KR" pitchFamily="34" charset="-120"/>
              </a:rPr>
              <a:t>이 작업은 현대미술의 레디메이드, 인류학의 사물의 생애, 도시 폐기물 연구, 소비사회 비판, 아동기의 애니미즘적 감각이 만나는 지점에 있다.</a:t>
            </a:r>
            <a:endParaRPr lang="en-US" sz="1700" dirty="0"/>
          </a:p>
          <a:p>
            <a:pPr marL="0" indent="0">
              <a:buNone/>
            </a:pPr>
            <a:endParaRPr lang="en-US" sz="1700" dirty="0"/>
          </a:p>
          <a:p>
            <a:pPr marL="0" indent="0">
              <a:buNone/>
            </a:pPr>
            <a:r>
              <a:rPr lang="en-US" sz="1700" dirty="0">
                <a:solidFill>
                  <a:srgbClr val="111111"/>
                </a:solidFill>
                <a:latin typeface="Noto Sans CJK KR" pitchFamily="34" charset="0"/>
                <a:ea typeface="Noto Sans CJK KR" pitchFamily="34" charset="-122"/>
                <a:cs typeface="Noto Sans CJK KR" pitchFamily="34" charset="-120"/>
              </a:rPr>
              <a:t>그러나 중요한 건 이론보다 김사랑 자신의 기억이다.</a:t>
            </a:r>
            <a:endParaRPr lang="en-US" sz="1700" dirty="0"/>
          </a:p>
          <a:p>
            <a:pPr marL="0" indent="0">
              <a:buNone/>
            </a:pPr>
            <a:endParaRPr lang="en-US" sz="1700" dirty="0"/>
          </a:p>
          <a:p>
            <a:pPr marL="0" indent="0">
              <a:buNone/>
            </a:pPr>
            <a:r>
              <a:rPr lang="en-US" sz="1700" dirty="0">
                <a:solidFill>
                  <a:srgbClr val="111111"/>
                </a:solidFill>
                <a:latin typeface="Noto Sans CJK KR" pitchFamily="34" charset="0"/>
                <a:ea typeface="Noto Sans CJK KR" pitchFamily="34" charset="-122"/>
                <a:cs typeface="Noto Sans CJK KR" pitchFamily="34" charset="-120"/>
              </a:rPr>
              <a:t>어린 시절에는 보였는데 어른이 되면서 보이지 않게 된 것.</a:t>
            </a:r>
            <a:endParaRPr lang="en-US" sz="1700" dirty="0"/>
          </a:p>
          <a:p>
            <a:pPr marL="0" indent="0">
              <a:buNone/>
            </a:pPr>
            <a:endParaRPr lang="en-US" sz="1700" dirty="0"/>
          </a:p>
          <a:p>
            <a:pPr marL="0" indent="0">
              <a:buNone/>
            </a:pPr>
            <a:r>
              <a:rPr lang="en-US" sz="1700" dirty="0">
                <a:solidFill>
                  <a:srgbClr val="111111"/>
                </a:solidFill>
                <a:latin typeface="Noto Sans CJK KR" pitchFamily="34" charset="0"/>
                <a:ea typeface="Noto Sans CJK KR" pitchFamily="34" charset="-122"/>
                <a:cs typeface="Noto Sans CJK KR" pitchFamily="34" charset="-120"/>
              </a:rPr>
              <a:t>나는 이 작업을 결국 이렇게 읽고 싶다.</a:t>
            </a:r>
            <a:endParaRPr lang="en-US" sz="1700"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12 / 57</a:t>
            </a:r>
            <a:endParaRPr lang="en-US" sz="7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960120" y="1097280"/>
            <a:ext cx="10058400" cy="4754880"/>
          </a:xfrm>
          <a:prstGeom prst="rect">
            <a:avLst/>
          </a:prstGeom>
          <a:noFill/>
          <a:ln/>
        </p:spPr>
        <p:txBody>
          <a:bodyPr wrap="square" lIns="635" tIns="635" rIns="635" bIns="635" rtlCol="0" anchor="ctr">
            <a:normAutofit/>
          </a:bodyPr>
          <a:lstStyle/>
          <a:p>
            <a:pPr marL="0" indent="0" algn="ctr">
              <a:buNone/>
            </a:pPr>
            <a:r>
              <a:rPr lang="en-US" sz="2300" b="1" dirty="0">
                <a:solidFill>
                  <a:srgbClr val="111111"/>
                </a:solidFill>
                <a:latin typeface="Noto Sans CJK KR" pitchFamily="34" charset="0"/>
                <a:ea typeface="Noto Sans CJK KR" pitchFamily="34" charset="-122"/>
                <a:cs typeface="Noto Sans CJK KR" pitchFamily="34" charset="-120"/>
              </a:rPr>
              <a:t>김사랑의 프로젝트는 쓰레기를 보물로 만드는 일이 아니라, 세계를 너무 빨리 판단하는 어른의 눈을 잠시 멈추는 일이다.</a:t>
            </a:r>
            <a:endParaRPr lang="en-US" sz="2300" dirty="0"/>
          </a:p>
        </p:txBody>
      </p:sp>
      <p:sp>
        <p:nvSpPr>
          <p:cNvPr id="5" name="Text 3"/>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13 / 57</a:t>
            </a:r>
            <a:endParaRPr lang="en-US" sz="7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1E1B1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B83A26"/>
          </a:solidFill>
          <a:ln w="12700">
            <a:solidFill>
              <a:srgbClr val="B83A26">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D8CCBB"/>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731520" y="822960"/>
            <a:ext cx="3017520" cy="457200"/>
          </a:xfrm>
          <a:prstGeom prst="rect">
            <a:avLst/>
          </a:prstGeom>
          <a:noFill/>
          <a:ln/>
        </p:spPr>
        <p:txBody>
          <a:bodyPr wrap="square" lIns="0" tIns="0" rIns="0" bIns="0" rtlCol="0" anchor="ctr"/>
          <a:lstStyle/>
          <a:p>
            <a:pPr marL="0" indent="0">
              <a:buNone/>
            </a:pPr>
            <a:r>
              <a:rPr lang="en-US" sz="1800" b="1" dirty="0">
                <a:solidFill>
                  <a:srgbClr val="B83A26"/>
                </a:solidFill>
                <a:latin typeface="Noto Sans CJK KR" pitchFamily="34" charset="0"/>
                <a:ea typeface="Noto Sans CJK KR" pitchFamily="34" charset="-122"/>
                <a:cs typeface="Noto Sans CJK KR" pitchFamily="34" charset="-120"/>
              </a:rPr>
              <a:t>2. 이윤희</a:t>
            </a:r>
            <a:endParaRPr lang="en-US" sz="1800" dirty="0"/>
          </a:p>
        </p:txBody>
      </p:sp>
      <p:sp>
        <p:nvSpPr>
          <p:cNvPr id="5" name="Text 3"/>
          <p:cNvSpPr/>
          <p:nvPr/>
        </p:nvSpPr>
        <p:spPr>
          <a:xfrm>
            <a:off x="731520" y="1417320"/>
            <a:ext cx="10424160" cy="1097280"/>
          </a:xfrm>
          <a:prstGeom prst="rect">
            <a:avLst/>
          </a:prstGeom>
          <a:noFill/>
          <a:ln/>
        </p:spPr>
        <p:txBody>
          <a:bodyPr wrap="square" lIns="0" tIns="0" rIns="0" bIns="0" rtlCol="0" anchor="ctr">
            <a:normAutofit/>
          </a:bodyPr>
          <a:lstStyle/>
          <a:p>
            <a:pPr marL="0" indent="0">
              <a:buNone/>
            </a:pPr>
            <a:r>
              <a:rPr lang="en-US" sz="3800" b="1" dirty="0">
                <a:solidFill>
                  <a:srgbClr val="FFFFFF"/>
                </a:solidFill>
                <a:latin typeface="Noto Sans CJK KR" pitchFamily="34" charset="0"/>
                <a:ea typeface="Noto Sans CJK KR" pitchFamily="34" charset="-122"/>
                <a:cs typeface="Noto Sans CJK KR" pitchFamily="34" charset="-120"/>
              </a:rPr>
              <a:t>「숫자가 필요 없는 세상」</a:t>
            </a:r>
            <a:endParaRPr lang="en-US" sz="3800" dirty="0"/>
          </a:p>
        </p:txBody>
      </p:sp>
      <p:sp>
        <p:nvSpPr>
          <p:cNvPr id="6" name="Shape 4"/>
          <p:cNvSpPr/>
          <p:nvPr/>
        </p:nvSpPr>
        <p:spPr>
          <a:xfrm>
            <a:off x="731520" y="2743200"/>
            <a:ext cx="3200400" cy="0"/>
          </a:xfrm>
          <a:prstGeom prst="line">
            <a:avLst/>
          </a:prstGeom>
          <a:noFill/>
          <a:ln w="25400">
            <a:solidFill>
              <a:srgbClr val="B83A26"/>
            </a:solidFill>
            <a:prstDash val="solid"/>
          </a:ln>
        </p:spPr>
      </p:sp>
      <p:sp>
        <p:nvSpPr>
          <p:cNvPr id="7" name="Text 5"/>
          <p:cNvSpPr/>
          <p:nvPr/>
        </p:nvSpPr>
        <p:spPr>
          <a:xfrm>
            <a:off x="749808" y="3246120"/>
            <a:ext cx="9829800" cy="2011680"/>
          </a:xfrm>
          <a:prstGeom prst="rect">
            <a:avLst/>
          </a:prstGeom>
          <a:noFill/>
          <a:ln/>
        </p:spPr>
        <p:txBody>
          <a:bodyPr wrap="square" lIns="508" tIns="508" rIns="508" bIns="508" rtlCol="0" anchor="ctr">
            <a:normAutofit/>
          </a:bodyPr>
          <a:lstStyle/>
          <a:p>
            <a:pPr marL="0" indent="0">
              <a:buNone/>
            </a:pPr>
            <a:r>
              <a:rPr lang="en-US" sz="1900" dirty="0">
                <a:solidFill>
                  <a:srgbClr val="EFE6D6"/>
                </a:solidFill>
                <a:latin typeface="Noto Sans CJK KR" pitchFamily="34" charset="0"/>
                <a:ea typeface="Noto Sans CJK KR" pitchFamily="34" charset="-122"/>
                <a:cs typeface="Noto Sans CJK KR" pitchFamily="34" charset="-120"/>
              </a:rPr>
              <a:t>나는 지금 여섯 작업 중에서 이윤희의 작업이 「안 해도 되는 일」의 철학과 가장 깊게 연결될 가능성이 있다고 본다.</a:t>
            </a:r>
            <a:endParaRPr lang="en-US" sz="1900" dirty="0"/>
          </a:p>
        </p:txBody>
      </p:sp>
      <p:sp>
        <p:nvSpPr>
          <p:cNvPr id="8" name="Text 6"/>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D8CCBB"/>
                </a:solidFill>
                <a:latin typeface="Noto Sans CJK KR" pitchFamily="34" charset="0"/>
                <a:ea typeface="Noto Sans CJK KR" pitchFamily="34" charset="-122"/>
                <a:cs typeface="Noto Sans CJK KR" pitchFamily="34" charset="-120"/>
              </a:rPr>
              <a:t>14 / 57</a:t>
            </a:r>
            <a:endParaRPr lang="en-US" sz="7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이윤희 — 출발점</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1800" b="1" dirty="0">
                <a:latin typeface="Noto Sans CJK KR" pitchFamily="34" charset="0"/>
                <a:ea typeface="Noto Sans CJK KR" pitchFamily="34" charset="-122"/>
                <a:cs typeface="Noto Sans CJK KR" pitchFamily="34" charset="-120"/>
              </a:rPr>
              <a:t>출발점</a:t>
            </a:r>
            <a:endParaRPr lang="en-US" sz="1800" b="1" dirty="0"/>
          </a:p>
          <a:p>
            <a:pPr marL="0" indent="0">
              <a:lnSpc>
                <a:spcPct val="150000"/>
              </a:lnSpc>
              <a:buNone/>
            </a:pPr>
            <a:r>
              <a:rPr lang="en-US" sz="1800" b="1" dirty="0">
                <a:latin typeface="Noto Sans CJK KR" pitchFamily="34" charset="0"/>
                <a:ea typeface="Noto Sans CJK KR" pitchFamily="34" charset="-122"/>
                <a:cs typeface="Noto Sans CJK KR" pitchFamily="34" charset="-120"/>
              </a:rPr>
              <a:t>이윤희는 숫자로 세상을 인식하는 것이 불편했다.</a:t>
            </a:r>
            <a:endParaRPr lang="en-US" sz="1800" b="1" dirty="0"/>
          </a:p>
          <a:p>
            <a:pPr marL="0" indent="0">
              <a:lnSpc>
                <a:spcPct val="150000"/>
              </a:lnSpc>
              <a:buNone/>
            </a:pPr>
            <a:endParaRPr lang="en-US" sz="1800" b="1" dirty="0"/>
          </a:p>
          <a:p>
            <a:pPr marL="0" indent="0">
              <a:lnSpc>
                <a:spcPct val="150000"/>
              </a:lnSpc>
              <a:buNone/>
            </a:pPr>
            <a:r>
              <a:rPr lang="en-US" sz="1800" b="1" dirty="0">
                <a:latin typeface="Noto Sans CJK KR" pitchFamily="34" charset="0"/>
                <a:ea typeface="Noto Sans CJK KR" pitchFamily="34" charset="-122"/>
                <a:cs typeface="Noto Sans CJK KR" pitchFamily="34" charset="-120"/>
              </a:rPr>
              <a:t>이것을 ‘수학을 싫어한다’는 개인 취향으로 처리하면 아무것도 아니다.</a:t>
            </a:r>
            <a:endParaRPr lang="en-US" sz="1800" b="1" dirty="0"/>
          </a:p>
          <a:p>
            <a:pPr marL="0" indent="0">
              <a:lnSpc>
                <a:spcPct val="150000"/>
              </a:lnSpc>
              <a:buNone/>
            </a:pPr>
            <a:endParaRPr lang="en-US" sz="1800" b="1" dirty="0"/>
          </a:p>
          <a:p>
            <a:pPr marL="0" indent="0">
              <a:lnSpc>
                <a:spcPct val="150000"/>
              </a:lnSpc>
              <a:buNone/>
            </a:pPr>
            <a:r>
              <a:rPr lang="en-US" sz="1800" b="1" dirty="0">
                <a:latin typeface="Noto Sans CJK KR" pitchFamily="34" charset="0"/>
                <a:ea typeface="Noto Sans CJK KR" pitchFamily="34" charset="-122"/>
                <a:cs typeface="Noto Sans CJK KR" pitchFamily="34" charset="-120"/>
              </a:rPr>
              <a:t>그런데 질문을 뒤집으면 전혀 다른 문제가 된다.</a:t>
            </a:r>
            <a:endParaRPr lang="en-US" sz="1800" b="1" dirty="0"/>
          </a:p>
          <a:p>
            <a:pPr marL="0" indent="0">
              <a:lnSpc>
                <a:spcPct val="150000"/>
              </a:lnSpc>
              <a:buNone/>
            </a:pPr>
            <a:endParaRPr lang="en-US" sz="1800" b="1" dirty="0"/>
          </a:p>
          <a:p>
            <a:pPr marL="0" indent="0">
              <a:lnSpc>
                <a:spcPct val="150000"/>
              </a:lnSpc>
              <a:buNone/>
            </a:pPr>
            <a:r>
              <a:rPr lang="en-US" sz="1800" b="1" dirty="0">
                <a:solidFill>
                  <a:srgbClr val="FF0000"/>
                </a:solidFill>
                <a:latin typeface="Noto Sans CJK KR" pitchFamily="34" charset="0"/>
                <a:ea typeface="Noto Sans CJK KR" pitchFamily="34" charset="-122"/>
                <a:cs typeface="Noto Sans CJK KR" pitchFamily="34" charset="-120"/>
              </a:rPr>
              <a:t>왜 우리는 세상을 이렇게까지 숫자로 이해해야 하는가</a:t>
            </a:r>
            <a:r>
              <a:rPr lang="en-US" sz="1800" dirty="0">
                <a:solidFill>
                  <a:srgbClr val="111111"/>
                </a:solidFill>
                <a:latin typeface="Noto Sans CJK KR" pitchFamily="34" charset="0"/>
                <a:ea typeface="Noto Sans CJK KR" pitchFamily="34" charset="-122"/>
                <a:cs typeface="Noto Sans CJK KR" pitchFamily="34" charset="-120"/>
              </a:rPr>
              <a:t>.</a:t>
            </a:r>
            <a:endParaRPr lang="en-US" sz="1800"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15 / 57</a:t>
            </a:r>
            <a:endParaRPr lang="en-US" sz="7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1E1B1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B83A26"/>
          </a:solidFill>
          <a:ln w="12700">
            <a:solidFill>
              <a:srgbClr val="B83A26">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D8CCBB"/>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FFFFFF"/>
                </a:solidFill>
                <a:latin typeface="Noto Sans CJK KR" pitchFamily="34" charset="0"/>
                <a:ea typeface="Noto Sans CJK KR" pitchFamily="34" charset="-122"/>
                <a:cs typeface="Noto Sans CJK KR" pitchFamily="34" charset="-120"/>
              </a:rPr>
              <a:t>이윤희 — 숫자로 확인되는 몸</a:t>
            </a:r>
            <a:endParaRPr lang="en-US" sz="2600" dirty="0"/>
          </a:p>
        </p:txBody>
      </p:sp>
      <p:sp>
        <p:nvSpPr>
          <p:cNvPr id="5" name="Shape 3"/>
          <p:cNvSpPr/>
          <p:nvPr/>
        </p:nvSpPr>
        <p:spPr>
          <a:xfrm>
            <a:off x="566928" y="1170432"/>
            <a:ext cx="10789920" cy="0"/>
          </a:xfrm>
          <a:prstGeom prst="line">
            <a:avLst/>
          </a:prstGeom>
          <a:noFill/>
          <a:ln w="13970">
            <a:solidFill>
              <a:srgbClr val="B83A26"/>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buNone/>
            </a:pPr>
            <a:r>
              <a:rPr lang="en-US" sz="2000" b="1" dirty="0">
                <a:solidFill>
                  <a:srgbClr val="F8F1E5"/>
                </a:solidFill>
                <a:latin typeface="Noto Sans CJK KR" pitchFamily="34" charset="0"/>
                <a:ea typeface="Noto Sans CJK KR" pitchFamily="34" charset="-122"/>
                <a:cs typeface="Noto Sans CJK KR" pitchFamily="34" charset="-120"/>
              </a:rPr>
              <a:t>오늘 몇 보 걸었는지,  </a:t>
            </a:r>
            <a:endParaRPr lang="en-US" sz="2000" b="1" dirty="0"/>
          </a:p>
          <a:p>
            <a:pPr marL="0" indent="0">
              <a:buNone/>
            </a:pPr>
            <a:r>
              <a:rPr lang="en-US" sz="2000" b="1" dirty="0">
                <a:solidFill>
                  <a:srgbClr val="F8F1E5"/>
                </a:solidFill>
                <a:latin typeface="Noto Sans CJK KR" pitchFamily="34" charset="0"/>
                <a:ea typeface="Noto Sans CJK KR" pitchFamily="34" charset="-122"/>
                <a:cs typeface="Noto Sans CJK KR" pitchFamily="34" charset="-120"/>
              </a:rPr>
              <a:t>몇 칼로리를 먹었는지,  </a:t>
            </a:r>
            <a:endParaRPr lang="en-US" sz="2000" b="1" dirty="0"/>
          </a:p>
          <a:p>
            <a:pPr marL="0" indent="0">
              <a:buNone/>
            </a:pPr>
            <a:r>
              <a:rPr lang="en-US" sz="2000" b="1" dirty="0">
                <a:solidFill>
                  <a:srgbClr val="F8F1E5"/>
                </a:solidFill>
                <a:latin typeface="Noto Sans CJK KR" pitchFamily="34" charset="0"/>
                <a:ea typeface="Noto Sans CJK KR" pitchFamily="34" charset="-122"/>
                <a:cs typeface="Noto Sans CJK KR" pitchFamily="34" charset="-120"/>
              </a:rPr>
              <a:t>몇 시간을 잤는지,  </a:t>
            </a:r>
            <a:endParaRPr lang="en-US" sz="2000" b="1" dirty="0"/>
          </a:p>
          <a:p>
            <a:pPr marL="0" indent="0">
              <a:buNone/>
            </a:pPr>
            <a:r>
              <a:rPr lang="en-US" sz="2000" b="1" dirty="0">
                <a:solidFill>
                  <a:srgbClr val="F8F1E5"/>
                </a:solidFill>
                <a:latin typeface="Noto Sans CJK KR" pitchFamily="34" charset="0"/>
                <a:ea typeface="Noto Sans CJK KR" pitchFamily="34" charset="-122"/>
                <a:cs typeface="Noto Sans CJK KR" pitchFamily="34" charset="-120"/>
              </a:rPr>
              <a:t>얼마를 벌었는지,  </a:t>
            </a:r>
            <a:endParaRPr lang="en-US" sz="2000" b="1" dirty="0"/>
          </a:p>
          <a:p>
            <a:pPr marL="0" indent="0">
              <a:buNone/>
            </a:pPr>
            <a:r>
              <a:rPr lang="en-US" sz="2000" b="1" dirty="0">
                <a:solidFill>
                  <a:srgbClr val="F8F1E5"/>
                </a:solidFill>
                <a:latin typeface="Noto Sans CJK KR" pitchFamily="34" charset="0"/>
                <a:ea typeface="Noto Sans CJK KR" pitchFamily="34" charset="-122"/>
                <a:cs typeface="Noto Sans CJK KR" pitchFamily="34" charset="-120"/>
              </a:rPr>
              <a:t>몇 명이 봤는지,  </a:t>
            </a:r>
            <a:endParaRPr lang="en-US" sz="2000" b="1" dirty="0"/>
          </a:p>
          <a:p>
            <a:pPr marL="0" indent="0">
              <a:buNone/>
            </a:pPr>
            <a:r>
              <a:rPr lang="en-US" sz="2000" b="1" dirty="0">
                <a:solidFill>
                  <a:srgbClr val="F8F1E5"/>
                </a:solidFill>
                <a:latin typeface="Noto Sans CJK KR" pitchFamily="34" charset="0"/>
                <a:ea typeface="Noto Sans CJK KR" pitchFamily="34" charset="-122"/>
                <a:cs typeface="Noto Sans CJK KR" pitchFamily="34" charset="-120"/>
              </a:rPr>
              <a:t>몇 개의 좋아요를 받았는지.</a:t>
            </a:r>
            <a:endParaRPr lang="en-US" sz="2000" b="1" dirty="0"/>
          </a:p>
          <a:p>
            <a:pPr marL="0" indent="0">
              <a:buNone/>
            </a:pPr>
            <a:endParaRPr lang="en-US" sz="2000" b="1" dirty="0"/>
          </a:p>
          <a:p>
            <a:pPr marL="0" indent="0">
              <a:buNone/>
            </a:pPr>
            <a:r>
              <a:rPr lang="en-US" sz="2000" b="1" dirty="0">
                <a:solidFill>
                  <a:srgbClr val="F8F1E5"/>
                </a:solidFill>
                <a:latin typeface="Noto Sans CJK KR" pitchFamily="34" charset="0"/>
                <a:ea typeface="Noto Sans CJK KR" pitchFamily="34" charset="-122"/>
                <a:cs typeface="Noto Sans CJK KR" pitchFamily="34" charset="-120"/>
              </a:rPr>
              <a:t>우리는 자기 몸조차 숫자를 통해 확인한다.</a:t>
            </a:r>
            <a:endParaRPr lang="en-US" sz="2000" b="1" dirty="0"/>
          </a:p>
          <a:p>
            <a:pPr marL="0" indent="0">
              <a:buNone/>
            </a:pPr>
            <a:endParaRPr lang="en-US" sz="2000" b="1" dirty="0"/>
          </a:p>
          <a:p>
            <a:pPr marL="0" indent="0">
              <a:buNone/>
            </a:pPr>
            <a:r>
              <a:rPr lang="en-US" sz="2000" b="1" dirty="0">
                <a:solidFill>
                  <a:srgbClr val="F8F1E5"/>
                </a:solidFill>
                <a:latin typeface="Noto Sans CJK KR" pitchFamily="34" charset="0"/>
                <a:ea typeface="Noto Sans CJK KR" pitchFamily="34" charset="-122"/>
                <a:cs typeface="Noto Sans CJK KR" pitchFamily="34" charset="-120"/>
              </a:rPr>
              <a:t>나는 피곤한가?</a:t>
            </a:r>
            <a:endParaRPr lang="en-US" sz="2000" b="1" dirty="0"/>
          </a:p>
          <a:p>
            <a:pPr marL="0" indent="0">
              <a:buNone/>
            </a:pPr>
            <a:endParaRPr lang="en-US" sz="2000" b="1" dirty="0"/>
          </a:p>
          <a:p>
            <a:pPr marL="0" indent="0">
              <a:buNone/>
            </a:pPr>
            <a:r>
              <a:rPr lang="en-US" sz="2000" b="1" dirty="0">
                <a:solidFill>
                  <a:srgbClr val="F8F1E5"/>
                </a:solidFill>
                <a:latin typeface="Noto Sans CJK KR" pitchFamily="34" charset="0"/>
                <a:ea typeface="Noto Sans CJK KR" pitchFamily="34" charset="-122"/>
                <a:cs typeface="Noto Sans CJK KR" pitchFamily="34" charset="-120"/>
              </a:rPr>
              <a:t>몸에게 묻기 전에 스마트워치를 본다.</a:t>
            </a:r>
            <a:endParaRPr lang="en-US" sz="2000" b="1"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D8CCBB"/>
                </a:solidFill>
                <a:latin typeface="Noto Sans CJK KR" pitchFamily="34" charset="0"/>
                <a:ea typeface="Noto Sans CJK KR" pitchFamily="34" charset="-122"/>
                <a:cs typeface="Noto Sans CJK KR" pitchFamily="34" charset="-120"/>
              </a:rPr>
              <a:t>16 / 57</a:t>
            </a:r>
            <a:endParaRPr lang="en-US" sz="7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이윤희 — 감각의 도량형</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미학적 성과</a:t>
            </a:r>
            <a:endParaRPr lang="en-US" sz="1700" b="1" dirty="0"/>
          </a:p>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이윤희가 ‘10,000보’를 버리고</a:t>
            </a:r>
            <a:endParaRPr lang="en-US" sz="1700" b="1" dirty="0"/>
          </a:p>
          <a:p>
            <a:pPr marL="0" indent="0">
              <a:lnSpc>
                <a:spcPct val="150000"/>
              </a:lnSpc>
              <a:buNone/>
            </a:pPr>
            <a:endParaRPr lang="en-US" sz="1700" b="1" dirty="0"/>
          </a:p>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‘발가락이 아프기 시작할 때까지’,  </a:t>
            </a:r>
            <a:endParaRPr lang="en-US" sz="1700" b="1" dirty="0"/>
          </a:p>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‘종아리가 조금 뜨거워질 때까지’,  </a:t>
            </a:r>
            <a:endParaRPr lang="en-US" sz="1700" b="1" dirty="0"/>
          </a:p>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‘숨이 말보다 빨라질 때까지’</a:t>
            </a:r>
            <a:endParaRPr lang="en-US" sz="1700" b="1" dirty="0"/>
          </a:p>
          <a:p>
            <a:pPr marL="0" indent="0">
              <a:lnSpc>
                <a:spcPct val="150000"/>
              </a:lnSpc>
              <a:buNone/>
            </a:pPr>
            <a:endParaRPr lang="en-US" sz="1700" b="1" dirty="0"/>
          </a:p>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라고 기록하기 시작한다면 이것은 단순한 감성 기록이 아니다.</a:t>
            </a:r>
            <a:endParaRPr lang="en-US" sz="1700" b="1" dirty="0"/>
          </a:p>
          <a:p>
            <a:pPr marL="0" indent="0">
              <a:lnSpc>
                <a:spcPct val="150000"/>
              </a:lnSpc>
              <a:buNone/>
            </a:pPr>
            <a:endParaRPr lang="en-US" sz="1700" b="1" dirty="0"/>
          </a:p>
          <a:p>
            <a:pPr marL="0" indent="0">
              <a:lnSpc>
                <a:spcPct val="150000"/>
              </a:lnSpc>
              <a:buNone/>
            </a:pPr>
            <a:r>
              <a:rPr lang="en-US" sz="1700" b="1" dirty="0">
                <a:solidFill>
                  <a:srgbClr val="FF0000"/>
                </a:solidFill>
                <a:latin typeface="Noto Sans CJK KR" pitchFamily="34" charset="0"/>
                <a:ea typeface="Noto Sans CJK KR" pitchFamily="34" charset="-122"/>
                <a:cs typeface="Noto Sans CJK KR" pitchFamily="34" charset="-120"/>
              </a:rPr>
              <a:t>자기 몸을 측정하는 새로운 단위를 발명하는 일이다.</a:t>
            </a:r>
            <a:endParaRPr lang="en-US" sz="1700" b="1" dirty="0">
              <a:solidFill>
                <a:srgbClr val="FF0000"/>
              </a:solidFill>
            </a:endParaRPr>
          </a:p>
          <a:p>
            <a:pPr marL="0" indent="0">
              <a:lnSpc>
                <a:spcPct val="150000"/>
              </a:lnSpc>
              <a:buNone/>
            </a:pPr>
            <a:endParaRPr lang="en-US" sz="1700" b="1" dirty="0">
              <a:solidFill>
                <a:srgbClr val="FF0000"/>
              </a:solidFill>
            </a:endParaRPr>
          </a:p>
          <a:p>
            <a:pPr marL="0" indent="0">
              <a:lnSpc>
                <a:spcPct val="150000"/>
              </a:lnSpc>
              <a:buNone/>
            </a:pPr>
            <a:r>
              <a:rPr lang="en-US" sz="1700" b="1" dirty="0">
                <a:solidFill>
                  <a:srgbClr val="FF0000"/>
                </a:solidFill>
                <a:latin typeface="Noto Sans CJK KR" pitchFamily="34" charset="0"/>
                <a:ea typeface="Noto Sans CJK KR" pitchFamily="34" charset="-122"/>
                <a:cs typeface="Noto Sans CJK KR" pitchFamily="34" charset="-120"/>
              </a:rPr>
              <a:t>나는 이것을 ‘감각의 도량형’</a:t>
            </a:r>
            <a:r>
              <a:rPr lang="en-US" sz="1700" b="1" dirty="0">
                <a:solidFill>
                  <a:srgbClr val="111111"/>
                </a:solidFill>
                <a:latin typeface="Noto Sans CJK KR" pitchFamily="34" charset="0"/>
                <a:ea typeface="Noto Sans CJK KR" pitchFamily="34" charset="-122"/>
                <a:cs typeface="Noto Sans CJK KR" pitchFamily="34" charset="-120"/>
              </a:rPr>
              <a:t>이라고 부르고 싶다.</a:t>
            </a:r>
            <a:endParaRPr lang="en-US" sz="1700" b="1"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17 / 57</a:t>
            </a:r>
            <a:endParaRPr lang="en-US" sz="7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이윤희 — 자기 삶의 단위</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buNone/>
            </a:pPr>
            <a:r>
              <a:rPr lang="en-US" sz="2100" b="1" dirty="0">
                <a:solidFill>
                  <a:srgbClr val="FF0000"/>
                </a:solidFill>
                <a:latin typeface="Noto Sans CJK KR" pitchFamily="34" charset="0"/>
                <a:ea typeface="Noto Sans CJK KR" pitchFamily="34" charset="-122"/>
                <a:cs typeface="Noto Sans CJK KR" pitchFamily="34" charset="-120"/>
              </a:rPr>
              <a:t>1km 대신 ‘생각 하나가 사라질 만큼의 거리’.  </a:t>
            </a:r>
            <a:endParaRPr lang="en-US" sz="2100" b="1" dirty="0">
              <a:solidFill>
                <a:srgbClr val="FF0000"/>
              </a:solidFill>
            </a:endParaRPr>
          </a:p>
          <a:p>
            <a:pPr marL="0" indent="0">
              <a:buNone/>
            </a:pPr>
            <a:r>
              <a:rPr lang="en-US" sz="2100" b="1" dirty="0">
                <a:solidFill>
                  <a:srgbClr val="FF0000"/>
                </a:solidFill>
                <a:latin typeface="Noto Sans CJK KR" pitchFamily="34" charset="0"/>
                <a:ea typeface="Noto Sans CJK KR" pitchFamily="34" charset="-122"/>
                <a:cs typeface="Noto Sans CJK KR" pitchFamily="34" charset="-120"/>
              </a:rPr>
              <a:t>30분 대신 ‘그림자가 건물 하나를 건너갈 만큼의 시간’.</a:t>
            </a:r>
            <a:endParaRPr lang="en-US" sz="2100" b="1" dirty="0">
              <a:solidFill>
                <a:srgbClr val="FF0000"/>
              </a:solidFill>
            </a:endParaRPr>
          </a:p>
          <a:p>
            <a:pPr marL="0" indent="0">
              <a:buNone/>
            </a:pPr>
            <a:endParaRPr lang="en-US" sz="2100" b="1" dirty="0">
              <a:solidFill>
                <a:srgbClr val="FF0000"/>
              </a:solidFill>
            </a:endParaRPr>
          </a:p>
          <a:p>
            <a:pPr marL="0" indent="0">
              <a:buNone/>
            </a:pPr>
            <a:r>
              <a:rPr lang="en-US" sz="2100" b="1" dirty="0">
                <a:solidFill>
                  <a:srgbClr val="FF0000"/>
                </a:solidFill>
                <a:latin typeface="Noto Sans CJK KR" pitchFamily="34" charset="0"/>
                <a:ea typeface="Noto Sans CJK KR" pitchFamily="34" charset="-122"/>
                <a:cs typeface="Noto Sans CJK KR" pitchFamily="34" charset="-120"/>
              </a:rPr>
              <a:t>그 순간 이윤희는 숫자를 거부하는 사람이 아니라 자기 삶을 측정하는 단위를 스스로 만드는 사람이 된다.</a:t>
            </a:r>
            <a:endParaRPr lang="en-US" sz="2100" b="1" dirty="0">
              <a:solidFill>
                <a:srgbClr val="FF0000"/>
              </a:solidFill>
            </a:endParaRPr>
          </a:p>
          <a:p>
            <a:pPr marL="0" indent="0">
              <a:buNone/>
            </a:pPr>
            <a:endParaRPr lang="en-US" sz="2100" b="1" dirty="0">
              <a:solidFill>
                <a:srgbClr val="FF0000"/>
              </a:solidFill>
            </a:endParaRPr>
          </a:p>
          <a:p>
            <a:pPr marL="0" indent="0">
              <a:buNone/>
            </a:pPr>
            <a:r>
              <a:rPr lang="en-US" sz="2100" b="1" dirty="0">
                <a:solidFill>
                  <a:srgbClr val="FF0000"/>
                </a:solidFill>
                <a:latin typeface="Noto Sans CJK KR" pitchFamily="34" charset="0"/>
                <a:ea typeface="Noto Sans CJK KR" pitchFamily="34" charset="-122"/>
                <a:cs typeface="Noto Sans CJK KR" pitchFamily="34" charset="-120"/>
              </a:rPr>
              <a:t>바로 이 지점이 미학적이다.</a:t>
            </a:r>
            <a:endParaRPr lang="en-US" sz="2100" b="1" dirty="0">
              <a:solidFill>
                <a:srgbClr val="FF0000"/>
              </a:solidFill>
            </a:endParaRPr>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18 / 57</a:t>
            </a:r>
            <a:endParaRPr lang="en-US" sz="7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1E1B1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B83A26"/>
          </a:solidFill>
          <a:ln w="12700">
            <a:solidFill>
              <a:srgbClr val="B83A26">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D8CCBB"/>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FFFFFF"/>
                </a:solidFill>
                <a:latin typeface="Noto Sans CJK KR" pitchFamily="34" charset="0"/>
                <a:ea typeface="Noto Sans CJK KR" pitchFamily="34" charset="-122"/>
                <a:cs typeface="Noto Sans CJK KR" pitchFamily="34" charset="-120"/>
              </a:rPr>
              <a:t>이윤희 — 정치적 성과</a:t>
            </a:r>
            <a:endParaRPr lang="en-US" sz="2600" dirty="0"/>
          </a:p>
        </p:txBody>
      </p:sp>
      <p:sp>
        <p:nvSpPr>
          <p:cNvPr id="5" name="Shape 3"/>
          <p:cNvSpPr/>
          <p:nvPr/>
        </p:nvSpPr>
        <p:spPr>
          <a:xfrm>
            <a:off x="566928" y="1170432"/>
            <a:ext cx="10789920" cy="0"/>
          </a:xfrm>
          <a:prstGeom prst="line">
            <a:avLst/>
          </a:prstGeom>
          <a:noFill/>
          <a:ln w="13970">
            <a:solidFill>
              <a:srgbClr val="B83A26"/>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buNone/>
            </a:pPr>
            <a:r>
              <a:rPr lang="en-US" sz="1900" b="1" dirty="0">
                <a:solidFill>
                  <a:srgbClr val="F8F1E5"/>
                </a:solidFill>
                <a:latin typeface="Noto Sans CJK KR" pitchFamily="34" charset="0"/>
                <a:ea typeface="Noto Sans CJK KR" pitchFamily="34" charset="-122"/>
                <a:cs typeface="Noto Sans CJK KR" pitchFamily="34" charset="-120"/>
              </a:rPr>
              <a:t>정치적 성과</a:t>
            </a:r>
            <a:endParaRPr lang="en-US" sz="1900" b="1" dirty="0"/>
          </a:p>
          <a:p>
            <a:pPr marL="0" indent="0">
              <a:buNone/>
            </a:pPr>
            <a:r>
              <a:rPr lang="en-US" sz="1900" b="1" dirty="0">
                <a:solidFill>
                  <a:srgbClr val="FF0000"/>
                </a:solidFill>
                <a:latin typeface="Noto Sans CJK KR" pitchFamily="34" charset="0"/>
                <a:ea typeface="Noto Sans CJK KR" pitchFamily="34" charset="-122"/>
                <a:cs typeface="Noto Sans CJK KR" pitchFamily="34" charset="-120"/>
              </a:rPr>
              <a:t>숫자는 중립적인 것처럼 보이지만 굉장히 정치적이다</a:t>
            </a:r>
            <a:r>
              <a:rPr lang="en-US" sz="1900" b="1" dirty="0">
                <a:solidFill>
                  <a:srgbClr val="F8F1E5"/>
                </a:solidFill>
                <a:latin typeface="Noto Sans CJK KR" pitchFamily="34" charset="0"/>
                <a:ea typeface="Noto Sans CJK KR" pitchFamily="34" charset="-122"/>
                <a:cs typeface="Noto Sans CJK KR" pitchFamily="34" charset="-120"/>
              </a:rPr>
              <a:t>.</a:t>
            </a:r>
            <a:endParaRPr lang="en-US" sz="1900" b="1" dirty="0"/>
          </a:p>
          <a:p>
            <a:pPr marL="0" indent="0">
              <a:buNone/>
            </a:pPr>
            <a:endParaRPr lang="en-US" sz="1900" b="1" dirty="0"/>
          </a:p>
          <a:p>
            <a:pPr marL="0" indent="0">
              <a:buNone/>
            </a:pPr>
            <a:r>
              <a:rPr lang="en-US" sz="1900" b="1" dirty="0">
                <a:solidFill>
                  <a:srgbClr val="F8F1E5"/>
                </a:solidFill>
                <a:latin typeface="Noto Sans CJK KR" pitchFamily="34" charset="0"/>
                <a:ea typeface="Noto Sans CJK KR" pitchFamily="34" charset="-122"/>
                <a:cs typeface="Noto Sans CJK KR" pitchFamily="34" charset="-120"/>
              </a:rPr>
              <a:t>숫자는 비교하게 하고, 순위를 만들고, 정상과 비정상을 만든다.</a:t>
            </a:r>
            <a:endParaRPr lang="en-US" sz="1900" b="1" dirty="0"/>
          </a:p>
          <a:p>
            <a:pPr marL="0" indent="0">
              <a:buNone/>
            </a:pPr>
            <a:endParaRPr lang="en-US" sz="1900" b="1" dirty="0"/>
          </a:p>
          <a:p>
            <a:pPr marL="0" indent="0">
              <a:buNone/>
            </a:pPr>
            <a:r>
              <a:rPr lang="en-US" sz="1900" b="1" dirty="0">
                <a:solidFill>
                  <a:srgbClr val="F8F1E5"/>
                </a:solidFill>
                <a:latin typeface="Noto Sans CJK KR" pitchFamily="34" charset="0"/>
                <a:ea typeface="Noto Sans CJK KR" pitchFamily="34" charset="-122"/>
                <a:cs typeface="Noto Sans CJK KR" pitchFamily="34" charset="-120"/>
              </a:rPr>
              <a:t>평균 체중.  </a:t>
            </a:r>
            <a:endParaRPr lang="en-US" sz="1900" b="1" dirty="0"/>
          </a:p>
          <a:p>
            <a:pPr marL="0" indent="0">
              <a:buNone/>
            </a:pPr>
            <a:r>
              <a:rPr lang="en-US" sz="1900" b="1" dirty="0">
                <a:solidFill>
                  <a:srgbClr val="F8F1E5"/>
                </a:solidFill>
                <a:latin typeface="Noto Sans CJK KR" pitchFamily="34" charset="0"/>
                <a:ea typeface="Noto Sans CJK KR" pitchFamily="34" charset="-122"/>
                <a:cs typeface="Noto Sans CJK KR" pitchFamily="34" charset="-120"/>
              </a:rPr>
              <a:t>정상 노동시간.  </a:t>
            </a:r>
            <a:endParaRPr lang="en-US" sz="1900" b="1" dirty="0"/>
          </a:p>
          <a:p>
            <a:pPr marL="0" indent="0">
              <a:buNone/>
            </a:pPr>
            <a:r>
              <a:rPr lang="en-US" sz="1900" b="1" dirty="0">
                <a:solidFill>
                  <a:srgbClr val="F8F1E5"/>
                </a:solidFill>
                <a:latin typeface="Noto Sans CJK KR" pitchFamily="34" charset="0"/>
                <a:ea typeface="Noto Sans CJK KR" pitchFamily="34" charset="-122"/>
                <a:cs typeface="Noto Sans CJK KR" pitchFamily="34" charset="-120"/>
              </a:rPr>
              <a:t>적정 소득.  </a:t>
            </a:r>
            <a:endParaRPr lang="en-US" sz="1900" b="1" dirty="0"/>
          </a:p>
          <a:p>
            <a:pPr marL="0" indent="0">
              <a:buNone/>
            </a:pPr>
            <a:r>
              <a:rPr lang="en-US" sz="1900" b="1" dirty="0">
                <a:solidFill>
                  <a:srgbClr val="F8F1E5"/>
                </a:solidFill>
                <a:latin typeface="Noto Sans CJK KR" pitchFamily="34" charset="0"/>
                <a:ea typeface="Noto Sans CJK KR" pitchFamily="34" charset="-122"/>
                <a:cs typeface="Noto Sans CJK KR" pitchFamily="34" charset="-120"/>
              </a:rPr>
              <a:t>목표 실적.</a:t>
            </a:r>
            <a:endParaRPr lang="en-US" sz="1900" b="1" dirty="0"/>
          </a:p>
          <a:p>
            <a:pPr marL="0" indent="0">
              <a:buNone/>
            </a:pPr>
            <a:endParaRPr lang="en-US" sz="1900" b="1" dirty="0"/>
          </a:p>
          <a:p>
            <a:pPr marL="0" indent="0">
              <a:buNone/>
            </a:pPr>
            <a:r>
              <a:rPr lang="en-US" sz="1900" b="1" dirty="0">
                <a:solidFill>
                  <a:srgbClr val="F8F1E5"/>
                </a:solidFill>
                <a:latin typeface="Noto Sans CJK KR" pitchFamily="34" charset="0"/>
                <a:ea typeface="Noto Sans CJK KR" pitchFamily="34" charset="-122"/>
                <a:cs typeface="Noto Sans CJK KR" pitchFamily="34" charset="-120"/>
              </a:rPr>
              <a:t>숫자는 세계를 관리할 수 있게 한다.</a:t>
            </a:r>
            <a:endParaRPr lang="en-US" sz="1900" b="1"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D8CCBB"/>
                </a:solidFill>
                <a:latin typeface="Noto Sans CJK KR" pitchFamily="34" charset="0"/>
                <a:ea typeface="Noto Sans CJK KR" pitchFamily="34" charset="-122"/>
                <a:cs typeface="Noto Sans CJK KR" pitchFamily="34" charset="-120"/>
              </a:rPr>
              <a:t>19 / 57</a:t>
            </a:r>
            <a:endParaRPr lang="en-US" sz="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원점으로 돌아가기</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좋아. 다시 원점으로 돌아가 보자.  </a:t>
            </a:r>
            <a:endParaRPr lang="en-US" sz="1700" b="1" dirty="0"/>
          </a:p>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처음 우리가 「안 해도 되는 일」에서 붙잡았던 핵심은 ‘이상한 행동을 해보자’가 아니었어. 더 정확하게는, 우리 삶을 너무 자연스럽게 지배하고 있는 ‘해야 함’의 구조를 잠시 멈춰 세우고, 그 멈춤을 통해 보이지 않던 관계와 권력의 구조를 드러내는 것이었어.</a:t>
            </a:r>
            <a:endParaRPr lang="en-US" sz="1700" b="1"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02 / 57</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이윤희 — 측정권을 가져오는 일</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buNone/>
            </a:pPr>
            <a:r>
              <a:rPr lang="en-US" sz="1750" b="1" dirty="0">
                <a:solidFill>
                  <a:srgbClr val="111111"/>
                </a:solidFill>
                <a:latin typeface="Noto Sans CJK KR" pitchFamily="34" charset="0"/>
                <a:ea typeface="Noto Sans CJK KR" pitchFamily="34" charset="-122"/>
                <a:cs typeface="Noto Sans CJK KR" pitchFamily="34" charset="-120"/>
              </a:rPr>
              <a:t>따라서 이윤희가 자기 몸을 숫자로 측정하는 일을 잠시 멈추는 것은 작지만 명확한 </a:t>
            </a:r>
            <a:r>
              <a:rPr lang="en-US" sz="1750" b="1" dirty="0">
                <a:solidFill>
                  <a:srgbClr val="FF0000"/>
                </a:solidFill>
                <a:latin typeface="Noto Sans CJK KR" pitchFamily="34" charset="0"/>
                <a:ea typeface="Noto Sans CJK KR" pitchFamily="34" charset="-122"/>
                <a:cs typeface="Noto Sans CJK KR" pitchFamily="34" charset="-120"/>
              </a:rPr>
              <a:t>정치적 중단</a:t>
            </a:r>
            <a:r>
              <a:rPr lang="en-US" sz="1750" b="1" dirty="0">
                <a:solidFill>
                  <a:srgbClr val="111111"/>
                </a:solidFill>
                <a:latin typeface="Noto Sans CJK KR" pitchFamily="34" charset="0"/>
                <a:ea typeface="Noto Sans CJK KR" pitchFamily="34" charset="-122"/>
                <a:cs typeface="Noto Sans CJK KR" pitchFamily="34" charset="-120"/>
              </a:rPr>
              <a:t>이다.</a:t>
            </a:r>
            <a:endParaRPr lang="en-US" sz="1750" b="1" dirty="0"/>
          </a:p>
          <a:p>
            <a:pPr marL="0" indent="0">
              <a:buNone/>
            </a:pPr>
            <a:endParaRPr lang="en-US" sz="1750" b="1" dirty="0"/>
          </a:p>
          <a:p>
            <a:pPr marL="0" indent="0">
              <a:buNone/>
            </a:pPr>
            <a:r>
              <a:rPr lang="en-US" sz="1750" b="1" dirty="0">
                <a:solidFill>
                  <a:srgbClr val="111111"/>
                </a:solidFill>
                <a:latin typeface="Noto Sans CJK KR" pitchFamily="34" charset="0"/>
                <a:ea typeface="Noto Sans CJK KR" pitchFamily="34" charset="-122"/>
                <a:cs typeface="Noto Sans CJK KR" pitchFamily="34" charset="-120"/>
              </a:rPr>
              <a:t>‘나는 나를 어떤 기준으로 이해할 것인가’라는 권한을 다시 가져오는 일이기 때문이다.</a:t>
            </a:r>
            <a:endParaRPr lang="en-US" sz="1750" b="1" dirty="0"/>
          </a:p>
          <a:p>
            <a:pPr marL="0" indent="0">
              <a:buNone/>
            </a:pPr>
            <a:endParaRPr lang="en-US" sz="1750" b="1" dirty="0"/>
          </a:p>
          <a:p>
            <a:pPr marL="0" indent="0">
              <a:buNone/>
            </a:pPr>
            <a:r>
              <a:rPr lang="en-US" sz="1750" b="1" dirty="0">
                <a:solidFill>
                  <a:srgbClr val="111111"/>
                </a:solidFill>
                <a:latin typeface="Noto Sans CJK KR" pitchFamily="34" charset="0"/>
                <a:ea typeface="Noto Sans CJK KR" pitchFamily="34" charset="-122"/>
                <a:cs typeface="Noto Sans CJK KR" pitchFamily="34" charset="-120"/>
              </a:rPr>
              <a:t>이건 처음 우리가 말했던 「안 해도 되는 일」과 정확히 만난다.</a:t>
            </a:r>
            <a:endParaRPr lang="en-US" sz="1750" b="1" dirty="0"/>
          </a:p>
          <a:p>
            <a:pPr marL="0" indent="0">
              <a:buNone/>
            </a:pPr>
            <a:endParaRPr lang="en-US" sz="1750" b="1" dirty="0"/>
          </a:p>
          <a:p>
            <a:pPr marL="0" indent="0">
              <a:buNone/>
            </a:pPr>
            <a:r>
              <a:rPr lang="en-US" sz="1750" b="1" dirty="0">
                <a:solidFill>
                  <a:srgbClr val="FF0000"/>
                </a:solidFill>
                <a:latin typeface="Noto Sans CJK KR" pitchFamily="34" charset="0"/>
                <a:ea typeface="Noto Sans CJK KR" pitchFamily="34" charset="-122"/>
                <a:cs typeface="Noto Sans CJK KR" pitchFamily="34" charset="-120"/>
              </a:rPr>
              <a:t>사회가 너무 당연하게 요구해온 측정을 잠시 멈추면, 그제야 숫자 아래 눌려 있던 몸이 나타난다.</a:t>
            </a:r>
            <a:endParaRPr lang="en-US" sz="1750" b="1" dirty="0">
              <a:solidFill>
                <a:srgbClr val="FF0000"/>
              </a:solidFill>
            </a:endParaRPr>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20 / 57</a:t>
            </a:r>
            <a:endParaRPr lang="en-US" sz="7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이윤희 — 학제적 가치</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학제적 가치</a:t>
            </a:r>
            <a:endParaRPr lang="en-US" sz="1700" b="1" dirty="0"/>
          </a:p>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이 작업은 데이터사회, </a:t>
            </a:r>
            <a:r>
              <a:rPr lang="en-US" sz="1700" b="1" dirty="0">
                <a:solidFill>
                  <a:srgbClr val="FF0000"/>
                </a:solidFill>
                <a:latin typeface="Noto Sans CJK KR" pitchFamily="34" charset="0"/>
                <a:ea typeface="Noto Sans CJK KR" pitchFamily="34" charset="-122"/>
                <a:cs typeface="Noto Sans CJK KR" pitchFamily="34" charset="-120"/>
              </a:rPr>
              <a:t>자기계량화(Quantified Self), </a:t>
            </a:r>
            <a:r>
              <a:rPr lang="en-US" sz="1700" b="1" dirty="0">
                <a:solidFill>
                  <a:srgbClr val="111111"/>
                </a:solidFill>
                <a:latin typeface="Noto Sans CJK KR" pitchFamily="34" charset="0"/>
                <a:ea typeface="Noto Sans CJK KR" pitchFamily="34" charset="-122"/>
                <a:cs typeface="Noto Sans CJK KR" pitchFamily="34" charset="-120"/>
              </a:rPr>
              <a:t>생명정치, 장애학, 몸의 현상학과 연결될 수 있다.</a:t>
            </a:r>
            <a:endParaRPr lang="en-US" sz="1700" b="1" dirty="0"/>
          </a:p>
          <a:p>
            <a:pPr marL="0" indent="0">
              <a:lnSpc>
                <a:spcPct val="150000"/>
              </a:lnSpc>
              <a:buNone/>
            </a:pPr>
            <a:endParaRPr lang="en-US" sz="1700" b="1" dirty="0"/>
          </a:p>
          <a:p>
            <a:pPr marL="0" indent="0">
              <a:lnSpc>
                <a:spcPct val="150000"/>
              </a:lnSpc>
              <a:buNone/>
            </a:pPr>
            <a:r>
              <a:rPr lang="en-US" sz="1700" b="1" dirty="0">
                <a:solidFill>
                  <a:srgbClr val="FF0000"/>
                </a:solidFill>
                <a:latin typeface="Noto Sans CJK KR" pitchFamily="34" charset="0"/>
                <a:ea typeface="Noto Sans CJK KR" pitchFamily="34" charset="-122"/>
                <a:cs typeface="Noto Sans CJK KR" pitchFamily="34" charset="-120"/>
              </a:rPr>
              <a:t>특히 중요한 것은 ‘숫자를 잘 다루는 능력’을 정상성으로 보는 사회에서 다른 인지 방식 역시 하나의 완전한 세계 인식이 될 수 있다는 가능성이다</a:t>
            </a:r>
            <a:r>
              <a:rPr lang="en-US" sz="1700" b="1" dirty="0">
                <a:solidFill>
                  <a:srgbClr val="111111"/>
                </a:solidFill>
                <a:latin typeface="Noto Sans CJK KR" pitchFamily="34" charset="0"/>
                <a:ea typeface="Noto Sans CJK KR" pitchFamily="34" charset="-122"/>
                <a:cs typeface="Noto Sans CJK KR" pitchFamily="34" charset="-120"/>
              </a:rPr>
              <a:t>.</a:t>
            </a:r>
            <a:endParaRPr lang="en-US" sz="1700" b="1" dirty="0"/>
          </a:p>
          <a:p>
            <a:pPr marL="0" indent="0">
              <a:lnSpc>
                <a:spcPct val="150000"/>
              </a:lnSpc>
              <a:buNone/>
            </a:pPr>
            <a:endParaRPr lang="en-US" sz="1700" b="1" dirty="0"/>
          </a:p>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그래서 나는 이윤희의 작업을 이렇게 정리하고 싶다.</a:t>
            </a:r>
            <a:endParaRPr lang="en-US" sz="1700" b="1"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21 / 57</a:t>
            </a:r>
            <a:endParaRPr lang="en-US" sz="7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960120" y="1097280"/>
            <a:ext cx="10058400" cy="4754880"/>
          </a:xfrm>
          <a:prstGeom prst="rect">
            <a:avLst/>
          </a:prstGeom>
          <a:noFill/>
          <a:ln/>
        </p:spPr>
        <p:txBody>
          <a:bodyPr wrap="square" lIns="635" tIns="635" rIns="635" bIns="635" rtlCol="0" anchor="ctr">
            <a:normAutofit/>
          </a:bodyPr>
          <a:lstStyle/>
          <a:p>
            <a:pPr marL="0" indent="0" algn="ctr">
              <a:lnSpc>
                <a:spcPct val="200000"/>
              </a:lnSpc>
              <a:buNone/>
            </a:pPr>
            <a:r>
              <a:rPr lang="en-US" sz="2300" b="1" dirty="0">
                <a:solidFill>
                  <a:srgbClr val="111111"/>
                </a:solidFill>
                <a:latin typeface="Noto Sans CJK KR" pitchFamily="34" charset="0"/>
                <a:ea typeface="Noto Sans CJK KR" pitchFamily="34" charset="-122"/>
                <a:cs typeface="Noto Sans CJK KR" pitchFamily="34" charset="-120"/>
              </a:rPr>
              <a:t>숫자를 버리는 작업이 아니다. </a:t>
            </a:r>
            <a:r>
              <a:rPr lang="en-US" sz="2300" b="1" dirty="0">
                <a:solidFill>
                  <a:srgbClr val="FF0000"/>
                </a:solidFill>
                <a:latin typeface="Noto Sans CJK KR" pitchFamily="34" charset="0"/>
                <a:ea typeface="Noto Sans CJK KR" pitchFamily="34" charset="-122"/>
                <a:cs typeface="Noto Sans CJK KR" pitchFamily="34" charset="-120"/>
              </a:rPr>
              <a:t>숫자가 </a:t>
            </a:r>
            <a:r>
              <a:rPr lang="en-US" sz="2300" b="1" dirty="0" err="1">
                <a:solidFill>
                  <a:srgbClr val="FF0000"/>
                </a:solidFill>
                <a:latin typeface="Noto Sans CJK KR" pitchFamily="34" charset="0"/>
                <a:ea typeface="Noto Sans CJK KR" pitchFamily="34" charset="-122"/>
                <a:cs typeface="Noto Sans CJK KR" pitchFamily="34" charset="-120"/>
              </a:rPr>
              <a:t>독점해온</a:t>
            </a:r>
            <a:r>
              <a:rPr lang="en-US" sz="2300" b="1" dirty="0">
                <a:solidFill>
                  <a:srgbClr val="FF0000"/>
                </a:solidFill>
                <a:latin typeface="Noto Sans CJK KR" pitchFamily="34" charset="0"/>
                <a:ea typeface="Noto Sans CJK KR" pitchFamily="34" charset="-122"/>
                <a:cs typeface="Noto Sans CJK KR" pitchFamily="34" charset="-120"/>
              </a:rPr>
              <a:t> </a:t>
            </a:r>
          </a:p>
          <a:p>
            <a:pPr marL="0" indent="0" algn="ctr">
              <a:lnSpc>
                <a:spcPct val="200000"/>
              </a:lnSpc>
              <a:buNone/>
            </a:pPr>
            <a:r>
              <a:rPr lang="en-US" sz="2300" b="1" dirty="0" err="1">
                <a:solidFill>
                  <a:srgbClr val="FF0000"/>
                </a:solidFill>
                <a:latin typeface="Noto Sans CJK KR" pitchFamily="34" charset="0"/>
                <a:ea typeface="Noto Sans CJK KR" pitchFamily="34" charset="-122"/>
                <a:cs typeface="Noto Sans CJK KR" pitchFamily="34" charset="-120"/>
              </a:rPr>
              <a:t>세계의</a:t>
            </a:r>
            <a:r>
              <a:rPr lang="en-US" sz="2300" b="1" dirty="0">
                <a:solidFill>
                  <a:srgbClr val="FF0000"/>
                </a:solidFill>
                <a:latin typeface="Noto Sans CJK KR" pitchFamily="34" charset="0"/>
                <a:ea typeface="Noto Sans CJK KR" pitchFamily="34" charset="-122"/>
                <a:cs typeface="Noto Sans CJK KR" pitchFamily="34" charset="-120"/>
              </a:rPr>
              <a:t> 측정권을 몸에게 돌려주는 작업</a:t>
            </a:r>
            <a:r>
              <a:rPr lang="en-US" sz="2300" b="1" dirty="0">
                <a:solidFill>
                  <a:srgbClr val="111111"/>
                </a:solidFill>
                <a:latin typeface="Noto Sans CJK KR" pitchFamily="34" charset="0"/>
                <a:ea typeface="Noto Sans CJK KR" pitchFamily="34" charset="-122"/>
                <a:cs typeface="Noto Sans CJK KR" pitchFamily="34" charset="-120"/>
              </a:rPr>
              <a:t>이다.</a:t>
            </a:r>
            <a:endParaRPr lang="en-US" sz="2300" dirty="0"/>
          </a:p>
          <a:p>
            <a:pPr marL="0" indent="0" algn="ctr">
              <a:buNone/>
            </a:pPr>
            <a:endParaRPr lang="en-US" sz="2300" dirty="0"/>
          </a:p>
        </p:txBody>
      </p:sp>
      <p:sp>
        <p:nvSpPr>
          <p:cNvPr id="5" name="Text 3"/>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22 / 57</a:t>
            </a:r>
            <a:endParaRPr lang="en-US" sz="7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1E1B1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B83A26"/>
          </a:solidFill>
          <a:ln w="12700">
            <a:solidFill>
              <a:srgbClr val="B83A26">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D8CCBB"/>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731520" y="822960"/>
            <a:ext cx="3017520" cy="457200"/>
          </a:xfrm>
          <a:prstGeom prst="rect">
            <a:avLst/>
          </a:prstGeom>
          <a:noFill/>
          <a:ln/>
        </p:spPr>
        <p:txBody>
          <a:bodyPr wrap="square" lIns="0" tIns="0" rIns="0" bIns="0" rtlCol="0" anchor="ctr"/>
          <a:lstStyle/>
          <a:p>
            <a:pPr marL="0" indent="0">
              <a:buNone/>
            </a:pPr>
            <a:r>
              <a:rPr lang="en-US" sz="1800" b="1" dirty="0">
                <a:solidFill>
                  <a:srgbClr val="B83A26"/>
                </a:solidFill>
                <a:latin typeface="Noto Sans CJK KR" pitchFamily="34" charset="0"/>
                <a:ea typeface="Noto Sans CJK KR" pitchFamily="34" charset="-122"/>
                <a:cs typeface="Noto Sans CJK KR" pitchFamily="34" charset="-120"/>
              </a:rPr>
              <a:t>3. 박귀숙</a:t>
            </a:r>
            <a:endParaRPr lang="en-US" sz="1800" dirty="0"/>
          </a:p>
        </p:txBody>
      </p:sp>
      <p:sp>
        <p:nvSpPr>
          <p:cNvPr id="5" name="Text 3"/>
          <p:cNvSpPr/>
          <p:nvPr/>
        </p:nvSpPr>
        <p:spPr>
          <a:xfrm>
            <a:off x="731520" y="1417320"/>
            <a:ext cx="10424160" cy="1097280"/>
          </a:xfrm>
          <a:prstGeom prst="rect">
            <a:avLst/>
          </a:prstGeom>
          <a:noFill/>
          <a:ln/>
        </p:spPr>
        <p:txBody>
          <a:bodyPr wrap="square" lIns="0" tIns="0" rIns="0" bIns="0" rtlCol="0" anchor="ctr">
            <a:normAutofit/>
          </a:bodyPr>
          <a:lstStyle/>
          <a:p>
            <a:pPr marL="0" indent="0">
              <a:buNone/>
            </a:pPr>
            <a:r>
              <a:rPr lang="en-US" sz="3800" b="1" dirty="0">
                <a:solidFill>
                  <a:srgbClr val="FFFFFF"/>
                </a:solidFill>
                <a:latin typeface="Noto Sans CJK KR" pitchFamily="34" charset="0"/>
                <a:ea typeface="Noto Sans CJK KR" pitchFamily="34" charset="-122"/>
                <a:cs typeface="Noto Sans CJK KR" pitchFamily="34" charset="-120"/>
              </a:rPr>
              <a:t>「완벽한 해설사가 되지 않고 목소리로 전하는 비밀 소설극장」</a:t>
            </a:r>
            <a:endParaRPr lang="en-US" sz="3800" dirty="0"/>
          </a:p>
        </p:txBody>
      </p:sp>
      <p:sp>
        <p:nvSpPr>
          <p:cNvPr id="6" name="Shape 4"/>
          <p:cNvSpPr/>
          <p:nvPr/>
        </p:nvSpPr>
        <p:spPr>
          <a:xfrm>
            <a:off x="731520" y="2743200"/>
            <a:ext cx="3200400" cy="0"/>
          </a:xfrm>
          <a:prstGeom prst="line">
            <a:avLst/>
          </a:prstGeom>
          <a:noFill/>
          <a:ln w="25400">
            <a:solidFill>
              <a:srgbClr val="B83A26"/>
            </a:solidFill>
            <a:prstDash val="solid"/>
          </a:ln>
        </p:spPr>
      </p:sp>
      <p:sp>
        <p:nvSpPr>
          <p:cNvPr id="7" name="Text 5"/>
          <p:cNvSpPr/>
          <p:nvPr/>
        </p:nvSpPr>
        <p:spPr>
          <a:xfrm>
            <a:off x="749808" y="3246120"/>
            <a:ext cx="9829800" cy="2011680"/>
          </a:xfrm>
          <a:prstGeom prst="rect">
            <a:avLst/>
          </a:prstGeom>
          <a:noFill/>
          <a:ln/>
        </p:spPr>
        <p:txBody>
          <a:bodyPr wrap="square" lIns="508" tIns="508" rIns="508" bIns="508" rtlCol="0" anchor="ctr">
            <a:normAutofit/>
          </a:bodyPr>
          <a:lstStyle/>
          <a:p>
            <a:pPr marL="0" indent="0">
              <a:buNone/>
            </a:pPr>
            <a:r>
              <a:rPr lang="en-US" sz="1900" b="1" dirty="0">
                <a:solidFill>
                  <a:srgbClr val="EFE6D6"/>
                </a:solidFill>
                <a:latin typeface="Noto Sans CJK KR" pitchFamily="34" charset="0"/>
                <a:ea typeface="Noto Sans CJK KR" pitchFamily="34" charset="-122"/>
                <a:cs typeface="Noto Sans CJK KR" pitchFamily="34" charset="-120"/>
              </a:rPr>
              <a:t>이 작업은 현재 상태에서 가장 조심해야 한다.</a:t>
            </a:r>
            <a:endParaRPr lang="en-US" sz="1900" b="1" dirty="0"/>
          </a:p>
          <a:p>
            <a:pPr marL="0" indent="0">
              <a:buNone/>
            </a:pPr>
            <a:endParaRPr lang="en-US" sz="1900" b="1" dirty="0"/>
          </a:p>
          <a:p>
            <a:pPr marL="0" indent="0">
              <a:buNone/>
            </a:pPr>
            <a:r>
              <a:rPr lang="en-US" sz="1900" b="1" dirty="0">
                <a:solidFill>
                  <a:srgbClr val="EFE6D6"/>
                </a:solidFill>
                <a:latin typeface="Noto Sans CJK KR" pitchFamily="34" charset="0"/>
                <a:ea typeface="Noto Sans CJK KR" pitchFamily="34" charset="-122"/>
                <a:cs typeface="Noto Sans CJK KR" pitchFamily="34" charset="-120"/>
              </a:rPr>
              <a:t>왜냐하면 잘못하면 예쁜 ‘동네 낭독회’가 된다.</a:t>
            </a:r>
            <a:endParaRPr lang="en-US" sz="1900" b="1" dirty="0"/>
          </a:p>
          <a:p>
            <a:pPr marL="0" indent="0">
              <a:buNone/>
            </a:pPr>
            <a:endParaRPr lang="en-US" sz="1900" b="1" dirty="0"/>
          </a:p>
          <a:p>
            <a:pPr marL="0" indent="0">
              <a:buNone/>
            </a:pPr>
            <a:r>
              <a:rPr lang="en-US" sz="1900" b="1" dirty="0">
                <a:solidFill>
                  <a:srgbClr val="EFE6D6"/>
                </a:solidFill>
                <a:latin typeface="Noto Sans CJK KR" pitchFamily="34" charset="0"/>
                <a:ea typeface="Noto Sans CJK KR" pitchFamily="34" charset="-122"/>
                <a:cs typeface="Noto Sans CJK KR" pitchFamily="34" charset="-120"/>
              </a:rPr>
              <a:t>그러면 「안 해도 되는 일」에서 멀어진다</a:t>
            </a:r>
            <a:r>
              <a:rPr lang="en-US" sz="1900" dirty="0">
                <a:solidFill>
                  <a:srgbClr val="EFE6D6"/>
                </a:solidFill>
                <a:latin typeface="Noto Sans CJK KR" pitchFamily="34" charset="0"/>
                <a:ea typeface="Noto Sans CJK KR" pitchFamily="34" charset="-122"/>
                <a:cs typeface="Noto Sans CJK KR" pitchFamily="34" charset="-120"/>
              </a:rPr>
              <a:t>.</a:t>
            </a:r>
            <a:endParaRPr lang="en-US" sz="1900" dirty="0"/>
          </a:p>
        </p:txBody>
      </p:sp>
      <p:sp>
        <p:nvSpPr>
          <p:cNvPr id="8" name="Text 6"/>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D8CCBB"/>
                </a:solidFill>
                <a:latin typeface="Noto Sans CJK KR" pitchFamily="34" charset="0"/>
                <a:ea typeface="Noto Sans CJK KR" pitchFamily="34" charset="-122"/>
                <a:cs typeface="Noto Sans CJK KR" pitchFamily="34" charset="-120"/>
              </a:rPr>
              <a:t>23 / 57</a:t>
            </a:r>
            <a:endParaRPr lang="en-US" sz="7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박귀숙 — 진짜 출발점</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fontScale="92500" lnSpcReduction="10000"/>
          </a:bodyPr>
          <a:lstStyle/>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진짜 출발점</a:t>
            </a:r>
            <a:endParaRPr lang="en-US" sz="1800" b="1" dirty="0"/>
          </a:p>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여기서 중요한 </a:t>
            </a:r>
            <a:r>
              <a:rPr lang="en-US" sz="1800" b="1" dirty="0">
                <a:solidFill>
                  <a:srgbClr val="FF0000"/>
                </a:solidFill>
                <a:latin typeface="Noto Sans CJK KR" pitchFamily="34" charset="0"/>
                <a:ea typeface="Noto Sans CJK KR" pitchFamily="34" charset="-122"/>
                <a:cs typeface="Noto Sans CJK KR" pitchFamily="34" charset="-120"/>
              </a:rPr>
              <a:t>문장은 ‘낭독’이 아니다.</a:t>
            </a:r>
            <a:endParaRPr lang="en-US" sz="1800" b="1" dirty="0">
              <a:solidFill>
                <a:srgbClr val="FF0000"/>
              </a:solidFill>
            </a:endParaRPr>
          </a:p>
          <a:p>
            <a:pPr marL="0" indent="0">
              <a:lnSpc>
                <a:spcPct val="150000"/>
              </a:lnSpc>
              <a:buNone/>
            </a:pPr>
            <a:endParaRPr lang="en-US" sz="1800" b="1" dirty="0">
              <a:solidFill>
                <a:srgbClr val="FF0000"/>
              </a:solidFill>
            </a:endParaRPr>
          </a:p>
          <a:p>
            <a:pPr marL="0" indent="0">
              <a:lnSpc>
                <a:spcPct val="150000"/>
              </a:lnSpc>
              <a:buNone/>
            </a:pPr>
            <a:r>
              <a:rPr lang="en-US" sz="1800" b="1" dirty="0">
                <a:solidFill>
                  <a:srgbClr val="FF0000"/>
                </a:solidFill>
                <a:latin typeface="Noto Sans CJK KR" pitchFamily="34" charset="0"/>
                <a:ea typeface="Noto Sans CJK KR" pitchFamily="34" charset="-122"/>
                <a:cs typeface="Noto Sans CJK KR" pitchFamily="34" charset="-120"/>
              </a:rPr>
              <a:t>‘완벽한 해설사가 되지 않는다’다.</a:t>
            </a:r>
            <a:endParaRPr lang="en-US" sz="1800" b="1" dirty="0">
              <a:solidFill>
                <a:srgbClr val="FF0000"/>
              </a:solidFill>
            </a:endParaRPr>
          </a:p>
          <a:p>
            <a:pPr marL="0" indent="0">
              <a:lnSpc>
                <a:spcPct val="150000"/>
              </a:lnSpc>
              <a:buNone/>
            </a:pPr>
            <a:endParaRPr lang="en-US" sz="1800" b="1" dirty="0">
              <a:solidFill>
                <a:srgbClr val="FF0000"/>
              </a:solidFill>
            </a:endParaRPr>
          </a:p>
          <a:p>
            <a:pPr marL="0" indent="0">
              <a:lnSpc>
                <a:spcPct val="150000"/>
              </a:lnSpc>
              <a:buNone/>
            </a:pPr>
            <a:r>
              <a:rPr lang="en-US" sz="1800" b="1" dirty="0">
                <a:solidFill>
                  <a:srgbClr val="FF0000"/>
                </a:solidFill>
                <a:latin typeface="Noto Sans CJK KR" pitchFamily="34" charset="0"/>
                <a:ea typeface="Noto Sans CJK KR" pitchFamily="34" charset="-122"/>
                <a:cs typeface="Noto Sans CJK KR" pitchFamily="34" charset="-120"/>
              </a:rPr>
              <a:t>나는 여기에 집중해야 한다고 본다.</a:t>
            </a:r>
            <a:endParaRPr lang="en-US" sz="1800" b="1" dirty="0">
              <a:solidFill>
                <a:srgbClr val="FF0000"/>
              </a:solidFill>
            </a:endParaRPr>
          </a:p>
          <a:p>
            <a:pPr marL="0" indent="0">
              <a:lnSpc>
                <a:spcPct val="150000"/>
              </a:lnSpc>
              <a:buNone/>
            </a:pPr>
            <a:endParaRPr lang="en-US" sz="1800" b="1" dirty="0">
              <a:solidFill>
                <a:srgbClr val="FF0000"/>
              </a:solidFill>
            </a:endParaRPr>
          </a:p>
          <a:p>
            <a:pPr marL="0" indent="0">
              <a:lnSpc>
                <a:spcPct val="150000"/>
              </a:lnSpc>
              <a:buNone/>
            </a:pPr>
            <a:r>
              <a:rPr lang="en-US" sz="1800" b="1" dirty="0">
                <a:solidFill>
                  <a:srgbClr val="FF0000"/>
                </a:solidFill>
                <a:latin typeface="Noto Sans CJK KR" pitchFamily="34" charset="0"/>
                <a:ea typeface="Noto Sans CJK KR" pitchFamily="34" charset="-122"/>
                <a:cs typeface="Noto Sans CJK KR" pitchFamily="34" charset="-120"/>
              </a:rPr>
              <a:t>우리는 말하기 위해 자격을 요구받는다.</a:t>
            </a:r>
            <a:endParaRPr lang="en-US" sz="1800" b="1" dirty="0">
              <a:solidFill>
                <a:srgbClr val="FF0000"/>
              </a:solidFill>
            </a:endParaRPr>
          </a:p>
          <a:p>
            <a:pPr marL="0" indent="0">
              <a:lnSpc>
                <a:spcPct val="150000"/>
              </a:lnSpc>
              <a:buNone/>
            </a:pPr>
            <a:endParaRPr lang="en-US" sz="1800" b="1" dirty="0">
              <a:solidFill>
                <a:srgbClr val="FF0000"/>
              </a:solidFill>
            </a:endParaRPr>
          </a:p>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전문가여야 하고,  </a:t>
            </a:r>
            <a:endParaRPr lang="en-US" sz="1800" b="1" dirty="0"/>
          </a:p>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잘 알아야 하고,  </a:t>
            </a:r>
            <a:endParaRPr lang="en-US" sz="1800" b="1" dirty="0"/>
          </a:p>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말을 잘해야 하고,  </a:t>
            </a:r>
            <a:endParaRPr lang="en-US" sz="1800" b="1" dirty="0"/>
          </a:p>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실수하지 않아야 한다.</a:t>
            </a:r>
            <a:endParaRPr lang="en-US" sz="1800" b="1"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24 / 57</a:t>
            </a:r>
            <a:endParaRPr lang="en-US" sz="7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1E1B1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B83A26"/>
          </a:solidFill>
          <a:ln w="12700">
            <a:solidFill>
              <a:srgbClr val="B83A26">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D8CCBB"/>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FFFFFF"/>
                </a:solidFill>
                <a:latin typeface="Noto Sans CJK KR" pitchFamily="34" charset="0"/>
                <a:ea typeface="Noto Sans CJK KR" pitchFamily="34" charset="-122"/>
                <a:cs typeface="Noto Sans CJK KR" pitchFamily="34" charset="-120"/>
              </a:rPr>
              <a:t>박귀숙 — 말하지 않는 사람들</a:t>
            </a:r>
            <a:endParaRPr lang="en-US" sz="2600" dirty="0"/>
          </a:p>
        </p:txBody>
      </p:sp>
      <p:sp>
        <p:nvSpPr>
          <p:cNvPr id="5" name="Shape 3"/>
          <p:cNvSpPr/>
          <p:nvPr/>
        </p:nvSpPr>
        <p:spPr>
          <a:xfrm>
            <a:off x="566928" y="1170432"/>
            <a:ext cx="10789920" cy="0"/>
          </a:xfrm>
          <a:prstGeom prst="line">
            <a:avLst/>
          </a:prstGeom>
          <a:noFill/>
          <a:ln w="13970">
            <a:solidFill>
              <a:srgbClr val="B83A26"/>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buNone/>
            </a:pPr>
            <a:r>
              <a:rPr lang="en-US" sz="1900" b="1" dirty="0">
                <a:solidFill>
                  <a:srgbClr val="F8F1E5"/>
                </a:solidFill>
                <a:latin typeface="Noto Sans CJK KR" pitchFamily="34" charset="0"/>
                <a:ea typeface="Noto Sans CJK KR" pitchFamily="34" charset="-122"/>
                <a:cs typeface="Noto Sans CJK KR" pitchFamily="34" charset="-120"/>
              </a:rPr>
              <a:t>그 결과 많은 사람은 말하지 않는다.</a:t>
            </a:r>
            <a:endParaRPr lang="en-US" sz="1900" b="1" dirty="0"/>
          </a:p>
          <a:p>
            <a:pPr marL="0" indent="0">
              <a:buNone/>
            </a:pPr>
            <a:endParaRPr lang="en-US" sz="1900" b="1" dirty="0"/>
          </a:p>
          <a:p>
            <a:pPr marL="0" indent="0">
              <a:buNone/>
            </a:pPr>
            <a:r>
              <a:rPr lang="en-US" sz="1900" b="1" dirty="0">
                <a:solidFill>
                  <a:srgbClr val="F8F1E5"/>
                </a:solidFill>
                <a:latin typeface="Noto Sans CJK KR" pitchFamily="34" charset="0"/>
                <a:ea typeface="Noto Sans CJK KR" pitchFamily="34" charset="-122"/>
                <a:cs typeface="Noto Sans CJK KR" pitchFamily="34" charset="-120"/>
              </a:rPr>
              <a:t>‘</a:t>
            </a:r>
            <a:r>
              <a:rPr lang="en-US" sz="1900" b="1" dirty="0">
                <a:solidFill>
                  <a:srgbClr val="FF0000"/>
                </a:solidFill>
                <a:latin typeface="Noto Sans CJK KR" pitchFamily="34" charset="0"/>
                <a:ea typeface="Noto Sans CJK KR" pitchFamily="34" charset="-122"/>
                <a:cs typeface="Noto Sans CJK KR" pitchFamily="34" charset="-120"/>
              </a:rPr>
              <a:t>나는 잘 모르니까.’</a:t>
            </a:r>
            <a:endParaRPr lang="en-US" sz="1900" b="1" dirty="0">
              <a:solidFill>
                <a:srgbClr val="FF0000"/>
              </a:solidFill>
            </a:endParaRPr>
          </a:p>
          <a:p>
            <a:pPr marL="0" indent="0">
              <a:buNone/>
            </a:pPr>
            <a:endParaRPr lang="en-US" sz="1900" b="1" dirty="0">
              <a:solidFill>
                <a:srgbClr val="FF0000"/>
              </a:solidFill>
            </a:endParaRPr>
          </a:p>
          <a:p>
            <a:pPr marL="0" indent="0">
              <a:buNone/>
            </a:pPr>
            <a:r>
              <a:rPr lang="en-US" sz="1900" b="1" dirty="0">
                <a:solidFill>
                  <a:srgbClr val="FF0000"/>
                </a:solidFill>
                <a:latin typeface="Noto Sans CJK KR" pitchFamily="34" charset="0"/>
                <a:ea typeface="Noto Sans CJK KR" pitchFamily="34" charset="-122"/>
                <a:cs typeface="Noto Sans CJK KR" pitchFamily="34" charset="-120"/>
              </a:rPr>
              <a:t>이 문장이 수많은 사람의 목소리를 공공의 공간 밖으로 밀어낸다.</a:t>
            </a:r>
            <a:endParaRPr lang="en-US" sz="1900" b="1" dirty="0">
              <a:solidFill>
                <a:srgbClr val="FF0000"/>
              </a:solidFill>
            </a:endParaRPr>
          </a:p>
          <a:p>
            <a:pPr marL="0" indent="0">
              <a:buNone/>
            </a:pPr>
            <a:endParaRPr lang="en-US" sz="1900" b="1" dirty="0">
              <a:solidFill>
                <a:srgbClr val="FF0000"/>
              </a:solidFill>
            </a:endParaRPr>
          </a:p>
          <a:p>
            <a:pPr marL="0" indent="0">
              <a:lnSpc>
                <a:spcPct val="150000"/>
              </a:lnSpc>
              <a:buNone/>
            </a:pPr>
            <a:r>
              <a:rPr lang="en-US" sz="1900" b="1" dirty="0">
                <a:solidFill>
                  <a:srgbClr val="F8F1E5"/>
                </a:solidFill>
                <a:latin typeface="Noto Sans CJK KR" pitchFamily="34" charset="0"/>
                <a:ea typeface="Noto Sans CJK KR" pitchFamily="34" charset="-122"/>
                <a:cs typeface="Noto Sans CJK KR" pitchFamily="34" charset="-120"/>
              </a:rPr>
              <a:t>미학적 성과</a:t>
            </a:r>
            <a:endParaRPr lang="en-US" sz="1900" b="1" dirty="0"/>
          </a:p>
          <a:p>
            <a:pPr marL="0" indent="0">
              <a:lnSpc>
                <a:spcPct val="150000"/>
              </a:lnSpc>
              <a:buNone/>
            </a:pPr>
            <a:r>
              <a:rPr lang="en-US" sz="1900" b="1" dirty="0">
                <a:solidFill>
                  <a:srgbClr val="FF0000"/>
                </a:solidFill>
                <a:latin typeface="Noto Sans CJK KR" pitchFamily="34" charset="0"/>
                <a:ea typeface="Noto Sans CJK KR" pitchFamily="34" charset="-122"/>
                <a:cs typeface="Noto Sans CJK KR" pitchFamily="34" charset="-120"/>
              </a:rPr>
              <a:t>박귀숙이 해야 할 일은 낭독을 잘하는 일이 아니다.</a:t>
            </a:r>
            <a:endParaRPr lang="en-US" sz="1900" b="1" dirty="0">
              <a:solidFill>
                <a:srgbClr val="FF0000"/>
              </a:solidFill>
            </a:endParaRPr>
          </a:p>
          <a:p>
            <a:pPr marL="0" indent="0">
              <a:lnSpc>
                <a:spcPct val="150000"/>
              </a:lnSpc>
              <a:buNone/>
            </a:pPr>
            <a:endParaRPr lang="en-US" sz="1900" b="1" dirty="0">
              <a:solidFill>
                <a:srgbClr val="FF0000"/>
              </a:solidFill>
            </a:endParaRPr>
          </a:p>
          <a:p>
            <a:pPr marL="0" indent="0">
              <a:lnSpc>
                <a:spcPct val="150000"/>
              </a:lnSpc>
              <a:buNone/>
            </a:pPr>
            <a:r>
              <a:rPr lang="en-US" sz="1900" b="1" dirty="0">
                <a:solidFill>
                  <a:srgbClr val="FF0000"/>
                </a:solidFill>
                <a:latin typeface="Noto Sans CJK KR" pitchFamily="34" charset="0"/>
                <a:ea typeface="Noto Sans CJK KR" pitchFamily="34" charset="-122"/>
                <a:cs typeface="Noto Sans CJK KR" pitchFamily="34" charset="-120"/>
              </a:rPr>
              <a:t>오히려 잘 말해야 한다는 의무를 잠시 멈추는 일이다.</a:t>
            </a:r>
            <a:endParaRPr lang="en-US" sz="1900" b="1" dirty="0">
              <a:solidFill>
                <a:srgbClr val="FF0000"/>
              </a:solidFill>
            </a:endParaRPr>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D8CCBB"/>
                </a:solidFill>
                <a:latin typeface="Noto Sans CJK KR" pitchFamily="34" charset="0"/>
                <a:ea typeface="Noto Sans CJK KR" pitchFamily="34" charset="-122"/>
                <a:cs typeface="Noto Sans CJK KR" pitchFamily="34" charset="-120"/>
              </a:rPr>
              <a:t>25 / 57</a:t>
            </a:r>
            <a:endParaRPr lang="en-US" sz="7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박귀숙 — 서투름의 공공성</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2100" b="1" dirty="0">
                <a:solidFill>
                  <a:srgbClr val="111111"/>
                </a:solidFill>
                <a:latin typeface="Noto Sans CJK KR" pitchFamily="34" charset="0"/>
                <a:ea typeface="Noto Sans CJK KR" pitchFamily="34" charset="-122"/>
                <a:cs typeface="Noto Sans CJK KR" pitchFamily="34" charset="-120"/>
              </a:rPr>
              <a:t>목소리가 떨리고,  </a:t>
            </a:r>
            <a:endParaRPr lang="en-US" sz="2100" b="1" dirty="0"/>
          </a:p>
          <a:p>
            <a:pPr marL="0" indent="0">
              <a:lnSpc>
                <a:spcPct val="150000"/>
              </a:lnSpc>
              <a:buNone/>
            </a:pPr>
            <a:r>
              <a:rPr lang="en-US" sz="2100" b="1" dirty="0">
                <a:solidFill>
                  <a:srgbClr val="111111"/>
                </a:solidFill>
                <a:latin typeface="Noto Sans CJK KR" pitchFamily="34" charset="0"/>
                <a:ea typeface="Noto Sans CJK KR" pitchFamily="34" charset="-122"/>
                <a:cs typeface="Noto Sans CJK KR" pitchFamily="34" charset="-120"/>
              </a:rPr>
              <a:t>문장을 틀리고,  </a:t>
            </a:r>
            <a:endParaRPr lang="en-US" sz="2100" b="1" dirty="0"/>
          </a:p>
          <a:p>
            <a:pPr marL="0" indent="0">
              <a:lnSpc>
                <a:spcPct val="150000"/>
              </a:lnSpc>
              <a:buNone/>
            </a:pPr>
            <a:r>
              <a:rPr lang="en-US" sz="2100" b="1" dirty="0">
                <a:solidFill>
                  <a:srgbClr val="111111"/>
                </a:solidFill>
                <a:latin typeface="Noto Sans CJK KR" pitchFamily="34" charset="0"/>
                <a:ea typeface="Noto Sans CJK KR" pitchFamily="34" charset="-122"/>
                <a:cs typeface="Noto Sans CJK KR" pitchFamily="34" charset="-120"/>
              </a:rPr>
              <a:t>숨이 길어지고,  </a:t>
            </a:r>
            <a:endParaRPr lang="en-US" sz="2100" b="1" dirty="0"/>
          </a:p>
          <a:p>
            <a:pPr marL="0" indent="0">
              <a:lnSpc>
                <a:spcPct val="150000"/>
              </a:lnSpc>
              <a:buNone/>
            </a:pPr>
            <a:r>
              <a:rPr lang="en-US" sz="2100" b="1" dirty="0">
                <a:solidFill>
                  <a:srgbClr val="111111"/>
                </a:solidFill>
                <a:latin typeface="Noto Sans CJK KR" pitchFamily="34" charset="0"/>
                <a:ea typeface="Noto Sans CJK KR" pitchFamily="34" charset="-122"/>
                <a:cs typeface="Noto Sans CJK KR" pitchFamily="34" charset="-120"/>
              </a:rPr>
              <a:t>어색한 침묵이 생겨도</a:t>
            </a:r>
            <a:endParaRPr lang="en-US" sz="2100" b="1" dirty="0"/>
          </a:p>
          <a:p>
            <a:pPr marL="0" indent="0">
              <a:lnSpc>
                <a:spcPct val="150000"/>
              </a:lnSpc>
              <a:buNone/>
            </a:pPr>
            <a:endParaRPr lang="en-US" sz="2100" b="1" dirty="0"/>
          </a:p>
          <a:p>
            <a:pPr marL="0" indent="0">
              <a:lnSpc>
                <a:spcPct val="150000"/>
              </a:lnSpc>
              <a:buNone/>
            </a:pPr>
            <a:r>
              <a:rPr lang="en-US" sz="2100" b="1" dirty="0">
                <a:solidFill>
                  <a:srgbClr val="111111"/>
                </a:solidFill>
                <a:latin typeface="Noto Sans CJK KR" pitchFamily="34" charset="0"/>
                <a:ea typeface="Noto Sans CJK KR" pitchFamily="34" charset="-122"/>
                <a:cs typeface="Noto Sans CJK KR" pitchFamily="34" charset="-120"/>
              </a:rPr>
              <a:t>그것을 제거하지 않는다.</a:t>
            </a:r>
            <a:endParaRPr lang="en-US" sz="2100" b="1" dirty="0"/>
          </a:p>
          <a:p>
            <a:pPr marL="0" indent="0">
              <a:lnSpc>
                <a:spcPct val="150000"/>
              </a:lnSpc>
              <a:buNone/>
            </a:pPr>
            <a:endParaRPr lang="en-US" sz="2100" b="1" dirty="0"/>
          </a:p>
          <a:p>
            <a:pPr marL="0" indent="0">
              <a:lnSpc>
                <a:spcPct val="150000"/>
              </a:lnSpc>
              <a:buNone/>
            </a:pPr>
            <a:r>
              <a:rPr lang="en-US" sz="2100" b="1" dirty="0">
                <a:solidFill>
                  <a:srgbClr val="111111"/>
                </a:solidFill>
                <a:latin typeface="Noto Sans CJK KR" pitchFamily="34" charset="0"/>
                <a:ea typeface="Noto Sans CJK KR" pitchFamily="34" charset="-122"/>
                <a:cs typeface="Noto Sans CJK KR" pitchFamily="34" charset="-120"/>
              </a:rPr>
              <a:t>그 순간 </a:t>
            </a:r>
            <a:r>
              <a:rPr lang="en-US" sz="2100" b="1" dirty="0">
                <a:solidFill>
                  <a:srgbClr val="FF0000"/>
                </a:solidFill>
                <a:latin typeface="Noto Sans CJK KR" pitchFamily="34" charset="0"/>
                <a:ea typeface="Noto Sans CJK KR" pitchFamily="34" charset="-122"/>
                <a:cs typeface="Noto Sans CJK KR" pitchFamily="34" charset="-120"/>
              </a:rPr>
              <a:t>목소리는 정보를 전달하는 도구에서 하나의 몸이 된다.</a:t>
            </a:r>
            <a:endParaRPr lang="en-US" sz="2100" b="1" dirty="0">
              <a:solidFill>
                <a:srgbClr val="FF0000"/>
              </a:solidFill>
            </a:endParaRPr>
          </a:p>
          <a:p>
            <a:pPr marL="0" indent="0">
              <a:lnSpc>
                <a:spcPct val="150000"/>
              </a:lnSpc>
              <a:buNone/>
            </a:pPr>
            <a:endParaRPr lang="en-US" sz="2100" b="1" dirty="0">
              <a:solidFill>
                <a:srgbClr val="FF0000"/>
              </a:solidFill>
            </a:endParaRPr>
          </a:p>
          <a:p>
            <a:pPr marL="0" indent="0">
              <a:lnSpc>
                <a:spcPct val="150000"/>
              </a:lnSpc>
              <a:buNone/>
            </a:pPr>
            <a:r>
              <a:rPr lang="en-US" sz="2100" b="1" dirty="0">
                <a:solidFill>
                  <a:srgbClr val="FF0000"/>
                </a:solidFill>
                <a:latin typeface="Noto Sans CJK KR" pitchFamily="34" charset="0"/>
                <a:ea typeface="Noto Sans CJK KR" pitchFamily="34" charset="-122"/>
                <a:cs typeface="Noto Sans CJK KR" pitchFamily="34" charset="-120"/>
              </a:rPr>
              <a:t>나는 이걸 ‘서투름의 공공성’이라고 부르고 싶다.</a:t>
            </a:r>
            <a:endParaRPr lang="en-US" sz="2100" b="1" dirty="0">
              <a:solidFill>
                <a:srgbClr val="FF0000"/>
              </a:solidFill>
            </a:endParaRPr>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26 / 57</a:t>
            </a:r>
            <a:endParaRPr lang="en-US" sz="7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박귀숙 — 정치적 성과</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정치적 성과</a:t>
            </a:r>
            <a:endParaRPr lang="en-US" sz="1700" b="1" dirty="0"/>
          </a:p>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이 작업이 정치적이 되려면 ‘누구나 낭독할 수 있다’보다 한 걸음 더 가야 한다.</a:t>
            </a:r>
            <a:endParaRPr lang="en-US" sz="1700" b="1" dirty="0"/>
          </a:p>
          <a:p>
            <a:pPr marL="0" indent="0">
              <a:lnSpc>
                <a:spcPct val="150000"/>
              </a:lnSpc>
              <a:buNone/>
            </a:pPr>
            <a:endParaRPr lang="en-US" sz="1700" b="1" dirty="0"/>
          </a:p>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핵심 질문은 이것이다.</a:t>
            </a:r>
            <a:endParaRPr lang="en-US" sz="1700" b="1" dirty="0"/>
          </a:p>
          <a:p>
            <a:pPr marL="0" indent="0">
              <a:lnSpc>
                <a:spcPct val="150000"/>
              </a:lnSpc>
              <a:buNone/>
            </a:pPr>
            <a:endParaRPr lang="en-US" sz="1700" b="1" dirty="0"/>
          </a:p>
          <a:p>
            <a:pPr marL="0" indent="0">
              <a:lnSpc>
                <a:spcPct val="150000"/>
              </a:lnSpc>
              <a:buNone/>
            </a:pPr>
            <a:r>
              <a:rPr lang="en-US" sz="1700" b="1" dirty="0">
                <a:solidFill>
                  <a:srgbClr val="FF0000"/>
                </a:solidFill>
                <a:latin typeface="Noto Sans CJK KR" pitchFamily="34" charset="0"/>
                <a:ea typeface="Noto Sans CJK KR" pitchFamily="34" charset="-122"/>
                <a:cs typeface="Noto Sans CJK KR" pitchFamily="34" charset="-120"/>
              </a:rPr>
              <a:t>누가 공공의 자리에서 말할 자격을 갖는가.</a:t>
            </a:r>
            <a:endParaRPr lang="en-US" sz="1700" b="1" dirty="0">
              <a:solidFill>
                <a:srgbClr val="FF0000"/>
              </a:solidFill>
            </a:endParaRPr>
          </a:p>
          <a:p>
            <a:pPr marL="0" indent="0">
              <a:lnSpc>
                <a:spcPct val="150000"/>
              </a:lnSpc>
              <a:buNone/>
            </a:pPr>
            <a:endParaRPr lang="en-US" sz="1700" b="1" dirty="0">
              <a:solidFill>
                <a:srgbClr val="FF0000"/>
              </a:solidFill>
            </a:endParaRPr>
          </a:p>
          <a:p>
            <a:pPr marL="0" indent="0">
              <a:lnSpc>
                <a:spcPct val="150000"/>
              </a:lnSpc>
              <a:buNone/>
            </a:pPr>
            <a:r>
              <a:rPr lang="en-US" sz="1700" b="1" dirty="0">
                <a:solidFill>
                  <a:srgbClr val="FF0000"/>
                </a:solidFill>
                <a:latin typeface="Noto Sans CJK KR" pitchFamily="34" charset="0"/>
                <a:ea typeface="Noto Sans CJK KR" pitchFamily="34" charset="-122"/>
                <a:cs typeface="Noto Sans CJK KR" pitchFamily="34" charset="-120"/>
              </a:rPr>
              <a:t>전문가의 말이 시민의 말보다 큰 사회에서, 한 평범한 사람의 서툰 목소리가 공간을 점유하는 일.</a:t>
            </a:r>
            <a:endParaRPr lang="en-US" sz="1700" b="1" dirty="0">
              <a:solidFill>
                <a:srgbClr val="FF0000"/>
              </a:solidFill>
            </a:endParaRPr>
          </a:p>
          <a:p>
            <a:pPr marL="0" indent="0">
              <a:lnSpc>
                <a:spcPct val="150000"/>
              </a:lnSpc>
              <a:buNone/>
            </a:pPr>
            <a:endParaRPr lang="en-US" sz="1700" b="1" dirty="0">
              <a:solidFill>
                <a:srgbClr val="FF0000"/>
              </a:solidFill>
            </a:endParaRPr>
          </a:p>
          <a:p>
            <a:pPr marL="0" indent="0">
              <a:lnSpc>
                <a:spcPct val="150000"/>
              </a:lnSpc>
              <a:buNone/>
            </a:pPr>
            <a:r>
              <a:rPr lang="en-US" sz="1700" b="1" dirty="0">
                <a:solidFill>
                  <a:srgbClr val="FF0000"/>
                </a:solidFill>
                <a:latin typeface="Noto Sans CJK KR" pitchFamily="34" charset="0"/>
                <a:ea typeface="Noto Sans CJK KR" pitchFamily="34" charset="-122"/>
                <a:cs typeface="Noto Sans CJK KR" pitchFamily="34" charset="-120"/>
              </a:rPr>
              <a:t>이것은 작지만 분명한 발언권의 재분배다</a:t>
            </a:r>
            <a:r>
              <a:rPr lang="en-US" sz="1700" b="1" dirty="0">
                <a:solidFill>
                  <a:srgbClr val="111111"/>
                </a:solidFill>
                <a:latin typeface="Noto Sans CJK KR" pitchFamily="34" charset="0"/>
                <a:ea typeface="Noto Sans CJK KR" pitchFamily="34" charset="-122"/>
                <a:cs typeface="Noto Sans CJK KR" pitchFamily="34" charset="-120"/>
              </a:rPr>
              <a:t>.</a:t>
            </a:r>
            <a:endParaRPr lang="en-US" sz="1700" b="1"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27 / 57</a:t>
            </a:r>
            <a:endParaRPr lang="en-US" sz="7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박귀숙 — 학제적 가치</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1650" b="1" dirty="0">
                <a:solidFill>
                  <a:srgbClr val="111111"/>
                </a:solidFill>
                <a:latin typeface="Noto Sans CJK KR" pitchFamily="34" charset="0"/>
                <a:ea typeface="Noto Sans CJK KR" pitchFamily="34" charset="-122"/>
                <a:cs typeface="Noto Sans CJK KR" pitchFamily="34" charset="-120"/>
              </a:rPr>
              <a:t>처음 우리가 이야기했던 ‘안 해도 되는 일’로 돌아가면,</a:t>
            </a:r>
            <a:endParaRPr lang="en-US" sz="1650" b="1" dirty="0"/>
          </a:p>
          <a:p>
            <a:pPr marL="0" indent="0">
              <a:lnSpc>
                <a:spcPct val="150000"/>
              </a:lnSpc>
              <a:buNone/>
            </a:pPr>
            <a:endParaRPr lang="en-US" sz="1650" b="1" dirty="0"/>
          </a:p>
          <a:p>
            <a:pPr marL="0" indent="0">
              <a:lnSpc>
                <a:spcPct val="150000"/>
              </a:lnSpc>
              <a:buNone/>
            </a:pPr>
            <a:r>
              <a:rPr lang="en-US" sz="1650" b="1" dirty="0">
                <a:solidFill>
                  <a:srgbClr val="FF0000"/>
                </a:solidFill>
                <a:latin typeface="Noto Sans CJK KR" pitchFamily="34" charset="0"/>
                <a:ea typeface="Noto Sans CJK KR" pitchFamily="34" charset="-122"/>
                <a:cs typeface="Noto Sans CJK KR" pitchFamily="34" charset="-120"/>
              </a:rPr>
              <a:t>박귀숙이 멈추는 것은 ‘잘해야 한다’는 의무다.</a:t>
            </a:r>
            <a:endParaRPr lang="en-US" sz="1650" b="1" dirty="0">
              <a:solidFill>
                <a:srgbClr val="FF0000"/>
              </a:solidFill>
            </a:endParaRPr>
          </a:p>
          <a:p>
            <a:pPr marL="0" indent="0">
              <a:lnSpc>
                <a:spcPct val="150000"/>
              </a:lnSpc>
              <a:buNone/>
            </a:pPr>
            <a:endParaRPr lang="en-US" sz="1650" b="1" dirty="0">
              <a:solidFill>
                <a:srgbClr val="FF0000"/>
              </a:solidFill>
            </a:endParaRPr>
          </a:p>
          <a:p>
            <a:pPr marL="0" indent="0">
              <a:lnSpc>
                <a:spcPct val="150000"/>
              </a:lnSpc>
              <a:buNone/>
            </a:pPr>
            <a:r>
              <a:rPr lang="en-US" sz="1650" b="1" dirty="0">
                <a:solidFill>
                  <a:srgbClr val="FF0000"/>
                </a:solidFill>
                <a:latin typeface="Noto Sans CJK KR" pitchFamily="34" charset="0"/>
                <a:ea typeface="Noto Sans CJK KR" pitchFamily="34" charset="-122"/>
                <a:cs typeface="Noto Sans CJK KR" pitchFamily="34" charset="-120"/>
              </a:rPr>
              <a:t>그리고 그 멈춤 뒤에서 비로소 자기 목소리가 나온다</a:t>
            </a:r>
            <a:r>
              <a:rPr lang="en-US" sz="1650" b="1" dirty="0">
                <a:solidFill>
                  <a:srgbClr val="111111"/>
                </a:solidFill>
                <a:latin typeface="Noto Sans CJK KR" pitchFamily="34" charset="0"/>
                <a:ea typeface="Noto Sans CJK KR" pitchFamily="34" charset="-122"/>
                <a:cs typeface="Noto Sans CJK KR" pitchFamily="34" charset="-120"/>
              </a:rPr>
              <a:t>.</a:t>
            </a:r>
            <a:endParaRPr lang="en-US" sz="1650" b="1" dirty="0"/>
          </a:p>
          <a:p>
            <a:pPr marL="0" indent="0">
              <a:lnSpc>
                <a:spcPct val="150000"/>
              </a:lnSpc>
              <a:buNone/>
            </a:pPr>
            <a:endParaRPr lang="en-US" sz="1650" b="1" dirty="0"/>
          </a:p>
          <a:p>
            <a:pPr marL="0" indent="0">
              <a:lnSpc>
                <a:spcPct val="150000"/>
              </a:lnSpc>
              <a:buNone/>
            </a:pPr>
            <a:r>
              <a:rPr lang="en-US" sz="1650" b="1" dirty="0">
                <a:solidFill>
                  <a:srgbClr val="111111"/>
                </a:solidFill>
                <a:latin typeface="Noto Sans CJK KR" pitchFamily="34" charset="0"/>
                <a:ea typeface="Noto Sans CJK KR" pitchFamily="34" charset="-122"/>
                <a:cs typeface="Noto Sans CJK KR" pitchFamily="34" charset="-120"/>
              </a:rPr>
              <a:t>학제적 가치</a:t>
            </a:r>
            <a:endParaRPr lang="en-US" sz="1650" b="1" dirty="0"/>
          </a:p>
          <a:p>
            <a:pPr marL="0" indent="0">
              <a:lnSpc>
                <a:spcPct val="150000"/>
              </a:lnSpc>
              <a:buNone/>
            </a:pPr>
            <a:r>
              <a:rPr lang="en-US" sz="1650" b="1" dirty="0">
                <a:solidFill>
                  <a:srgbClr val="111111"/>
                </a:solidFill>
                <a:latin typeface="Noto Sans CJK KR" pitchFamily="34" charset="0"/>
                <a:ea typeface="Noto Sans CJK KR" pitchFamily="34" charset="-122"/>
                <a:cs typeface="Noto Sans CJK KR" pitchFamily="34" charset="-120"/>
              </a:rPr>
              <a:t>이 작업은 구술사, 낭독문화, 여성주의의 목소리 정치학, 교육학의 전문가주의 비판, 수행예술과 연결된다.</a:t>
            </a:r>
            <a:endParaRPr lang="en-US" sz="1650" b="1" dirty="0"/>
          </a:p>
          <a:p>
            <a:pPr marL="0" indent="0">
              <a:lnSpc>
                <a:spcPct val="150000"/>
              </a:lnSpc>
              <a:buNone/>
            </a:pPr>
            <a:endParaRPr lang="en-US" sz="1650" b="1" dirty="0"/>
          </a:p>
          <a:p>
            <a:pPr marL="0" indent="0">
              <a:lnSpc>
                <a:spcPct val="150000"/>
              </a:lnSpc>
              <a:buNone/>
            </a:pPr>
            <a:r>
              <a:rPr lang="en-US" sz="1650" b="1" dirty="0">
                <a:solidFill>
                  <a:srgbClr val="111111"/>
                </a:solidFill>
                <a:latin typeface="Noto Sans CJK KR" pitchFamily="34" charset="0"/>
                <a:ea typeface="Noto Sans CJK KR" pitchFamily="34" charset="-122"/>
                <a:cs typeface="Noto Sans CJK KR" pitchFamily="34" charset="-120"/>
              </a:rPr>
              <a:t>나는 이렇게 가야 한다고 본다.</a:t>
            </a:r>
            <a:endParaRPr lang="en-US" sz="1650" b="1"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28 / 57</a:t>
            </a:r>
            <a:endParaRPr lang="en-US" sz="7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960120" y="1097280"/>
            <a:ext cx="10058400" cy="4754880"/>
          </a:xfrm>
          <a:prstGeom prst="rect">
            <a:avLst/>
          </a:prstGeom>
          <a:noFill/>
          <a:ln/>
        </p:spPr>
        <p:txBody>
          <a:bodyPr wrap="square" lIns="635" tIns="635" rIns="635" bIns="635" rtlCol="0" anchor="ctr">
            <a:normAutofit/>
          </a:bodyPr>
          <a:lstStyle/>
          <a:p>
            <a:pPr marL="0" indent="0" algn="ctr">
              <a:lnSpc>
                <a:spcPct val="200000"/>
              </a:lnSpc>
              <a:buNone/>
            </a:pPr>
            <a:r>
              <a:rPr lang="en-US" sz="2300" b="1" dirty="0">
                <a:solidFill>
                  <a:srgbClr val="111111"/>
                </a:solidFill>
                <a:latin typeface="Noto Sans CJK KR" pitchFamily="34" charset="0"/>
                <a:ea typeface="Noto Sans CJK KR" pitchFamily="34" charset="-122"/>
                <a:cs typeface="Noto Sans CJK KR" pitchFamily="34" charset="-120"/>
              </a:rPr>
              <a:t>박귀숙의 작업은 책을 읽어주는 프로젝트가 아니라, </a:t>
            </a:r>
          </a:p>
          <a:p>
            <a:pPr marL="0" indent="0" algn="ctr">
              <a:lnSpc>
                <a:spcPct val="200000"/>
              </a:lnSpc>
              <a:buNone/>
            </a:pPr>
            <a:r>
              <a:rPr lang="en-US" sz="2300" b="1" dirty="0">
                <a:solidFill>
                  <a:srgbClr val="111111"/>
                </a:solidFill>
                <a:latin typeface="Noto Sans CJK KR" pitchFamily="34" charset="0"/>
                <a:ea typeface="Noto Sans CJK KR" pitchFamily="34" charset="-122"/>
                <a:cs typeface="Noto Sans CJK KR" pitchFamily="34" charset="-120"/>
              </a:rPr>
              <a:t>잘 말해야 한다는 압력 때문에 사라졌던 평범한 </a:t>
            </a:r>
            <a:r>
              <a:rPr lang="en-US" sz="2300" b="1" dirty="0" err="1">
                <a:solidFill>
                  <a:srgbClr val="111111"/>
                </a:solidFill>
                <a:latin typeface="Noto Sans CJK KR" pitchFamily="34" charset="0"/>
                <a:ea typeface="Noto Sans CJK KR" pitchFamily="34" charset="-122"/>
                <a:cs typeface="Noto Sans CJK KR" pitchFamily="34" charset="-120"/>
              </a:rPr>
              <a:t>목소리를</a:t>
            </a:r>
            <a:r>
              <a:rPr lang="en-US" sz="2300" b="1" dirty="0">
                <a:solidFill>
                  <a:srgbClr val="111111"/>
                </a:solidFill>
                <a:latin typeface="Noto Sans CJK KR" pitchFamily="34" charset="0"/>
                <a:ea typeface="Noto Sans CJK KR" pitchFamily="34" charset="-122"/>
                <a:cs typeface="Noto Sans CJK KR" pitchFamily="34" charset="-120"/>
              </a:rPr>
              <a:t> </a:t>
            </a:r>
          </a:p>
          <a:p>
            <a:pPr marL="0" indent="0" algn="ctr">
              <a:lnSpc>
                <a:spcPct val="200000"/>
              </a:lnSpc>
              <a:buNone/>
            </a:pPr>
            <a:r>
              <a:rPr lang="en-US" sz="2300" b="1" dirty="0" err="1">
                <a:solidFill>
                  <a:srgbClr val="111111"/>
                </a:solidFill>
                <a:latin typeface="Noto Sans CJK KR" pitchFamily="34" charset="0"/>
                <a:ea typeface="Noto Sans CJK KR" pitchFamily="34" charset="-122"/>
                <a:cs typeface="Noto Sans CJK KR" pitchFamily="34" charset="-120"/>
              </a:rPr>
              <a:t>공공의</a:t>
            </a:r>
            <a:r>
              <a:rPr lang="en-US" sz="2300" b="1" dirty="0">
                <a:solidFill>
                  <a:srgbClr val="111111"/>
                </a:solidFill>
                <a:latin typeface="Noto Sans CJK KR" pitchFamily="34" charset="0"/>
                <a:ea typeface="Noto Sans CJK KR" pitchFamily="34" charset="-122"/>
                <a:cs typeface="Noto Sans CJK KR" pitchFamily="34" charset="-120"/>
              </a:rPr>
              <a:t> 공간으로 다시 데려오는 작업이다.</a:t>
            </a:r>
            <a:endParaRPr lang="en-US" sz="2300" dirty="0"/>
          </a:p>
        </p:txBody>
      </p:sp>
      <p:sp>
        <p:nvSpPr>
          <p:cNvPr id="5" name="Text 3"/>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29 / 57</a:t>
            </a:r>
            <a:endParaRPr lang="en-US" sz="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E1B1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B83A26"/>
          </a:solidFill>
          <a:ln w="12700">
            <a:solidFill>
              <a:srgbClr val="B83A26">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D8CCBB"/>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FFFFFF"/>
                </a:solidFill>
                <a:latin typeface="Noto Sans CJK KR" pitchFamily="34" charset="0"/>
                <a:ea typeface="Noto Sans CJK KR" pitchFamily="34" charset="-122"/>
                <a:cs typeface="Noto Sans CJK KR" pitchFamily="34" charset="-120"/>
              </a:rPr>
              <a:t>정치성의 발생 지점</a:t>
            </a:r>
            <a:endParaRPr lang="en-US" sz="2600" dirty="0"/>
          </a:p>
        </p:txBody>
      </p:sp>
      <p:sp>
        <p:nvSpPr>
          <p:cNvPr id="5" name="Shape 3"/>
          <p:cNvSpPr/>
          <p:nvPr/>
        </p:nvSpPr>
        <p:spPr>
          <a:xfrm>
            <a:off x="566928" y="1170432"/>
            <a:ext cx="10789920" cy="0"/>
          </a:xfrm>
          <a:prstGeom prst="line">
            <a:avLst/>
          </a:prstGeom>
          <a:noFill/>
          <a:ln w="13970">
            <a:solidFill>
              <a:srgbClr val="B83A26"/>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1900" b="1" dirty="0">
                <a:solidFill>
                  <a:srgbClr val="F8F1E5"/>
                </a:solidFill>
                <a:latin typeface="Noto Sans CJK KR" pitchFamily="34" charset="0"/>
                <a:ea typeface="Noto Sans CJK KR" pitchFamily="34" charset="-122"/>
                <a:cs typeface="Noto Sans CJK KR" pitchFamily="34" charset="-120"/>
              </a:rPr>
              <a:t>그러니까 이 프로젝트의 정치성은 ‘기발함’에서 생기는 게 아니야.  </a:t>
            </a:r>
            <a:endParaRPr lang="en-US" sz="1900" b="1" dirty="0"/>
          </a:p>
          <a:p>
            <a:pPr marL="0" indent="0">
              <a:lnSpc>
                <a:spcPct val="150000"/>
              </a:lnSpc>
              <a:buNone/>
            </a:pPr>
            <a:r>
              <a:rPr lang="en-US" sz="1900" b="1" dirty="0">
                <a:solidFill>
                  <a:srgbClr val="F8F1E5"/>
                </a:solidFill>
                <a:latin typeface="Noto Sans CJK KR" pitchFamily="34" charset="0"/>
                <a:ea typeface="Noto Sans CJK KR" pitchFamily="34" charset="-122"/>
                <a:cs typeface="Noto Sans CJK KR" pitchFamily="34" charset="-120"/>
              </a:rPr>
              <a:t>당연함을 중단했을 때 무엇이 보이는가, 거기에서 생겨.</a:t>
            </a:r>
            <a:endParaRPr lang="en-US" sz="1900" b="1" dirty="0"/>
          </a:p>
          <a:p>
            <a:pPr marL="0" indent="0">
              <a:lnSpc>
                <a:spcPct val="150000"/>
              </a:lnSpc>
              <a:buNone/>
            </a:pPr>
            <a:endParaRPr lang="en-US" sz="1900" b="1" dirty="0"/>
          </a:p>
          <a:p>
            <a:pPr marL="0" indent="0">
              <a:lnSpc>
                <a:spcPct val="150000"/>
              </a:lnSpc>
              <a:buNone/>
            </a:pPr>
            <a:r>
              <a:rPr lang="en-US" sz="1900" b="1" dirty="0">
                <a:solidFill>
                  <a:srgbClr val="F8F1E5"/>
                </a:solidFill>
                <a:latin typeface="Noto Sans CJK KR" pitchFamily="34" charset="0"/>
                <a:ea typeface="Noto Sans CJK KR" pitchFamily="34" charset="-122"/>
                <a:cs typeface="Noto Sans CJK KR" pitchFamily="34" charset="-120"/>
              </a:rPr>
              <a:t>그리고 미학은 그 중단을 설명하는 것이 아니라, 각자가 자기 삶의 아주 구체적인 감각을 하나의 독립적인 형식으로 발명하는 것이야</a:t>
            </a:r>
            <a:r>
              <a:rPr lang="en-US" sz="1900" dirty="0">
                <a:solidFill>
                  <a:srgbClr val="F8F1E5"/>
                </a:solidFill>
                <a:latin typeface="Noto Sans CJK KR" pitchFamily="34" charset="0"/>
                <a:ea typeface="Noto Sans CJK KR" pitchFamily="34" charset="-122"/>
                <a:cs typeface="Noto Sans CJK KR" pitchFamily="34" charset="-120"/>
              </a:rPr>
              <a:t>.</a:t>
            </a:r>
            <a:endParaRPr lang="en-US" sz="1900"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D8CCBB"/>
                </a:solidFill>
                <a:latin typeface="Noto Sans CJK KR" pitchFamily="34" charset="0"/>
                <a:ea typeface="Noto Sans CJK KR" pitchFamily="34" charset="-122"/>
                <a:cs typeface="Noto Sans CJK KR" pitchFamily="34" charset="-120"/>
              </a:rPr>
              <a:t>03 / 57</a:t>
            </a:r>
            <a:endParaRPr lang="en-US" sz="7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1E1B1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B83A26"/>
          </a:solidFill>
          <a:ln w="12700">
            <a:solidFill>
              <a:srgbClr val="B83A26">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D8CCBB"/>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731520" y="822960"/>
            <a:ext cx="3017520" cy="457200"/>
          </a:xfrm>
          <a:prstGeom prst="rect">
            <a:avLst/>
          </a:prstGeom>
          <a:noFill/>
          <a:ln/>
        </p:spPr>
        <p:txBody>
          <a:bodyPr wrap="square" lIns="0" tIns="0" rIns="0" bIns="0" rtlCol="0" anchor="ctr"/>
          <a:lstStyle/>
          <a:p>
            <a:pPr marL="0" indent="0">
              <a:buNone/>
            </a:pPr>
            <a:r>
              <a:rPr lang="en-US" sz="1800" b="1" dirty="0">
                <a:solidFill>
                  <a:srgbClr val="B83A26"/>
                </a:solidFill>
                <a:latin typeface="Noto Sans CJK KR" pitchFamily="34" charset="0"/>
                <a:ea typeface="Noto Sans CJK KR" pitchFamily="34" charset="-122"/>
                <a:cs typeface="Noto Sans CJK KR" pitchFamily="34" charset="-120"/>
              </a:rPr>
              <a:t>4. 홍소라</a:t>
            </a:r>
            <a:endParaRPr lang="en-US" sz="1800" dirty="0"/>
          </a:p>
        </p:txBody>
      </p:sp>
      <p:sp>
        <p:nvSpPr>
          <p:cNvPr id="5" name="Text 3"/>
          <p:cNvSpPr/>
          <p:nvPr/>
        </p:nvSpPr>
        <p:spPr>
          <a:xfrm>
            <a:off x="731520" y="1417320"/>
            <a:ext cx="10424160" cy="1097280"/>
          </a:xfrm>
          <a:prstGeom prst="rect">
            <a:avLst/>
          </a:prstGeom>
          <a:noFill/>
          <a:ln/>
        </p:spPr>
        <p:txBody>
          <a:bodyPr wrap="square" lIns="0" tIns="0" rIns="0" bIns="0" rtlCol="0" anchor="ctr">
            <a:normAutofit/>
          </a:bodyPr>
          <a:lstStyle/>
          <a:p>
            <a:pPr marL="0" indent="0">
              <a:buNone/>
            </a:pPr>
            <a:r>
              <a:rPr lang="en-US" sz="3800" b="1" dirty="0">
                <a:solidFill>
                  <a:srgbClr val="FFFFFF"/>
                </a:solidFill>
                <a:latin typeface="Noto Sans CJK KR" pitchFamily="34" charset="0"/>
                <a:ea typeface="Noto Sans CJK KR" pitchFamily="34" charset="-122"/>
                <a:cs typeface="Noto Sans CJK KR" pitchFamily="34" charset="-120"/>
              </a:rPr>
              <a:t>「사람들에게 AI에게 어떤 고민을 입력했는지 물어보는 일」</a:t>
            </a:r>
            <a:endParaRPr lang="en-US" sz="3800" dirty="0"/>
          </a:p>
        </p:txBody>
      </p:sp>
      <p:sp>
        <p:nvSpPr>
          <p:cNvPr id="6" name="Shape 4"/>
          <p:cNvSpPr/>
          <p:nvPr/>
        </p:nvSpPr>
        <p:spPr>
          <a:xfrm>
            <a:off x="731520" y="2743200"/>
            <a:ext cx="3200400" cy="0"/>
          </a:xfrm>
          <a:prstGeom prst="line">
            <a:avLst/>
          </a:prstGeom>
          <a:noFill/>
          <a:ln w="25400">
            <a:solidFill>
              <a:srgbClr val="B83A26"/>
            </a:solidFill>
            <a:prstDash val="solid"/>
          </a:ln>
        </p:spPr>
      </p:sp>
      <p:sp>
        <p:nvSpPr>
          <p:cNvPr id="7" name="Text 5"/>
          <p:cNvSpPr/>
          <p:nvPr/>
        </p:nvSpPr>
        <p:spPr>
          <a:xfrm>
            <a:off x="749808" y="3246120"/>
            <a:ext cx="9829800" cy="2011680"/>
          </a:xfrm>
          <a:prstGeom prst="rect">
            <a:avLst/>
          </a:prstGeom>
          <a:noFill/>
          <a:ln/>
        </p:spPr>
        <p:txBody>
          <a:bodyPr wrap="square" lIns="508" tIns="508" rIns="508" bIns="508" rtlCol="0" anchor="ctr">
            <a:normAutofit/>
          </a:bodyPr>
          <a:lstStyle/>
          <a:p>
            <a:pPr marL="0" indent="0">
              <a:lnSpc>
                <a:spcPct val="150000"/>
              </a:lnSpc>
              <a:buNone/>
            </a:pPr>
            <a:r>
              <a:rPr lang="en-US" sz="1900" b="1" dirty="0">
                <a:solidFill>
                  <a:srgbClr val="EFE6D6"/>
                </a:solidFill>
                <a:latin typeface="Noto Sans CJK KR" pitchFamily="34" charset="0"/>
                <a:ea typeface="Noto Sans CJK KR" pitchFamily="34" charset="-122"/>
                <a:cs typeface="Noto Sans CJK KR" pitchFamily="34" charset="-120"/>
              </a:rPr>
              <a:t>이 작업은 처음의 「안 해도 되는 일」과 조금 멀어 보이지만, 사실 아주 동시대적인 방식으로 다시 연결할 수 있다.</a:t>
            </a:r>
            <a:endParaRPr lang="en-US" sz="1900" b="1" dirty="0"/>
          </a:p>
        </p:txBody>
      </p:sp>
      <p:sp>
        <p:nvSpPr>
          <p:cNvPr id="8" name="Text 6"/>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D8CCBB"/>
                </a:solidFill>
                <a:latin typeface="Noto Sans CJK KR" pitchFamily="34" charset="0"/>
                <a:ea typeface="Noto Sans CJK KR" pitchFamily="34" charset="-122"/>
                <a:cs typeface="Noto Sans CJK KR" pitchFamily="34" charset="-120"/>
              </a:rPr>
              <a:t>30 / 57</a:t>
            </a:r>
            <a:endParaRPr lang="en-US" sz="7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1">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홍소라 — 출발점</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출발점</a:t>
            </a:r>
            <a:endParaRPr lang="en-US" sz="1800" b="1" dirty="0"/>
          </a:p>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우리는 예전에는 고민이 생기면 누군가에게 말했다.</a:t>
            </a:r>
            <a:endParaRPr lang="en-US" sz="1800" b="1" dirty="0"/>
          </a:p>
          <a:p>
            <a:pPr marL="0" indent="0">
              <a:lnSpc>
                <a:spcPct val="150000"/>
              </a:lnSpc>
              <a:buNone/>
            </a:pPr>
            <a:endParaRPr lang="en-US" sz="1800" b="1" dirty="0"/>
          </a:p>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친구, 가족, 선생님, 동료.</a:t>
            </a:r>
            <a:endParaRPr lang="en-US" sz="1800" b="1" dirty="0"/>
          </a:p>
          <a:p>
            <a:pPr marL="0" indent="0">
              <a:lnSpc>
                <a:spcPct val="150000"/>
              </a:lnSpc>
              <a:buNone/>
            </a:pPr>
            <a:endParaRPr lang="en-US" sz="1800" b="1" dirty="0"/>
          </a:p>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그런데 지금 어떤 사람은 인간보다 AI에게 먼저 말한다.</a:t>
            </a:r>
            <a:endParaRPr lang="en-US" sz="1800" b="1" dirty="0"/>
          </a:p>
          <a:p>
            <a:pPr marL="0" indent="0">
              <a:lnSpc>
                <a:spcPct val="150000"/>
              </a:lnSpc>
              <a:buNone/>
            </a:pPr>
            <a:endParaRPr lang="en-US" sz="1800" b="1" dirty="0"/>
          </a:p>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여기서 나는 </a:t>
            </a:r>
            <a:r>
              <a:rPr lang="en-US" sz="1800" b="1" dirty="0">
                <a:solidFill>
                  <a:srgbClr val="FF0000"/>
                </a:solidFill>
                <a:latin typeface="Noto Sans CJK KR" pitchFamily="34" charset="0"/>
                <a:ea typeface="Noto Sans CJK KR" pitchFamily="34" charset="-122"/>
                <a:cs typeface="Noto Sans CJK KR" pitchFamily="34" charset="-120"/>
              </a:rPr>
              <a:t>AI 자체보다 ‘말해야 할 사람에게 말하지 않는 일</a:t>
            </a:r>
            <a:r>
              <a:rPr lang="en-US" sz="1800" b="1" dirty="0">
                <a:solidFill>
                  <a:srgbClr val="111111"/>
                </a:solidFill>
                <a:latin typeface="Noto Sans CJK KR" pitchFamily="34" charset="0"/>
                <a:ea typeface="Noto Sans CJK KR" pitchFamily="34" charset="-122"/>
                <a:cs typeface="Noto Sans CJK KR" pitchFamily="34" charset="-120"/>
              </a:rPr>
              <a:t>’을 보고 싶다.</a:t>
            </a:r>
            <a:endParaRPr lang="en-US" sz="1800" b="1" dirty="0"/>
          </a:p>
          <a:p>
            <a:pPr marL="0" indent="0">
              <a:lnSpc>
                <a:spcPct val="150000"/>
              </a:lnSpc>
              <a:buNone/>
            </a:pPr>
            <a:endParaRPr lang="en-US" sz="1800" b="1" dirty="0"/>
          </a:p>
          <a:p>
            <a:pPr marL="0" indent="0">
              <a:lnSpc>
                <a:spcPct val="150000"/>
              </a:lnSpc>
              <a:buNone/>
            </a:pPr>
            <a:r>
              <a:rPr lang="en-US" sz="1800" b="1" dirty="0">
                <a:solidFill>
                  <a:srgbClr val="FF0000"/>
                </a:solidFill>
                <a:latin typeface="Noto Sans CJK KR" pitchFamily="34" charset="0"/>
                <a:ea typeface="Noto Sans CJK KR" pitchFamily="34" charset="-122"/>
                <a:cs typeface="Noto Sans CJK KR" pitchFamily="34" charset="-120"/>
              </a:rPr>
              <a:t>왜 우리는 인간에게 해야 할 이야기를 기계에게 하고 있는가</a:t>
            </a:r>
            <a:r>
              <a:rPr lang="en-US" sz="1800" b="1" dirty="0">
                <a:solidFill>
                  <a:srgbClr val="111111"/>
                </a:solidFill>
                <a:latin typeface="Noto Sans CJK KR" pitchFamily="34" charset="0"/>
                <a:ea typeface="Noto Sans CJK KR" pitchFamily="34" charset="-122"/>
                <a:cs typeface="Noto Sans CJK KR" pitchFamily="34" charset="-120"/>
              </a:rPr>
              <a:t>.</a:t>
            </a:r>
            <a:endParaRPr lang="en-US" sz="1800" b="1"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31 / 57</a:t>
            </a:r>
            <a:endParaRPr lang="en-US" sz="7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2">
    <p:bg>
      <p:bgPr>
        <a:solidFill>
          <a:srgbClr val="1E1B1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B83A26"/>
          </a:solidFill>
          <a:ln w="12700">
            <a:solidFill>
              <a:srgbClr val="B83A26">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D8CCBB"/>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FFFFFF"/>
                </a:solidFill>
                <a:latin typeface="Noto Sans CJK KR" pitchFamily="34" charset="0"/>
                <a:ea typeface="Noto Sans CJK KR" pitchFamily="34" charset="-122"/>
                <a:cs typeface="Noto Sans CJK KR" pitchFamily="34" charset="-120"/>
              </a:rPr>
              <a:t>홍소라 — 인간에게 도착하지 않은 문장들</a:t>
            </a:r>
            <a:endParaRPr lang="en-US" sz="2600" dirty="0"/>
          </a:p>
        </p:txBody>
      </p:sp>
      <p:sp>
        <p:nvSpPr>
          <p:cNvPr id="5" name="Shape 3"/>
          <p:cNvSpPr/>
          <p:nvPr/>
        </p:nvSpPr>
        <p:spPr>
          <a:xfrm>
            <a:off x="566928" y="1170432"/>
            <a:ext cx="10789920" cy="0"/>
          </a:xfrm>
          <a:prstGeom prst="line">
            <a:avLst/>
          </a:prstGeom>
          <a:noFill/>
          <a:ln w="13970">
            <a:solidFill>
              <a:srgbClr val="B83A26"/>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fontScale="92500" lnSpcReduction="20000"/>
          </a:bodyPr>
          <a:lstStyle/>
          <a:p>
            <a:pPr marL="0" indent="0">
              <a:lnSpc>
                <a:spcPct val="150000"/>
              </a:lnSpc>
              <a:buNone/>
            </a:pPr>
            <a:r>
              <a:rPr lang="en-US" sz="2000" b="1" dirty="0">
                <a:solidFill>
                  <a:srgbClr val="F8F1E5"/>
                </a:solidFill>
                <a:latin typeface="Noto Sans CJK KR" pitchFamily="34" charset="0"/>
                <a:ea typeface="Noto Sans CJK KR" pitchFamily="34" charset="-122"/>
                <a:cs typeface="Noto Sans CJK KR" pitchFamily="34" charset="-120"/>
              </a:rPr>
              <a:t>미학적 성과</a:t>
            </a:r>
            <a:endParaRPr lang="en-US" sz="2000" b="1" dirty="0"/>
          </a:p>
          <a:p>
            <a:pPr marL="0" indent="0">
              <a:lnSpc>
                <a:spcPct val="150000"/>
              </a:lnSpc>
              <a:buNone/>
            </a:pPr>
            <a:r>
              <a:rPr lang="en-US" sz="2000" b="1" dirty="0">
                <a:solidFill>
                  <a:srgbClr val="F8F1E5"/>
                </a:solidFill>
                <a:latin typeface="Noto Sans CJK KR" pitchFamily="34" charset="0"/>
                <a:ea typeface="Noto Sans CJK KR" pitchFamily="34" charset="-122"/>
                <a:cs typeface="Noto Sans CJK KR" pitchFamily="34" charset="-120"/>
              </a:rPr>
              <a:t>홍소라의 작업에서 중요한 것은 설문 결과가 아니다.</a:t>
            </a:r>
            <a:endParaRPr lang="en-US" sz="2000" b="1" dirty="0"/>
          </a:p>
          <a:p>
            <a:pPr marL="0" indent="0">
              <a:lnSpc>
                <a:spcPct val="150000"/>
              </a:lnSpc>
              <a:buNone/>
            </a:pPr>
            <a:endParaRPr lang="en-US" sz="2000" b="1" dirty="0"/>
          </a:p>
          <a:p>
            <a:pPr marL="0" indent="0">
              <a:lnSpc>
                <a:spcPct val="150000"/>
              </a:lnSpc>
              <a:buNone/>
            </a:pPr>
            <a:r>
              <a:rPr lang="en-US" sz="2000" b="1" dirty="0">
                <a:solidFill>
                  <a:srgbClr val="F8F1E5"/>
                </a:solidFill>
                <a:latin typeface="Noto Sans CJK KR" pitchFamily="34" charset="0"/>
                <a:ea typeface="Noto Sans CJK KR" pitchFamily="34" charset="-122"/>
                <a:cs typeface="Noto Sans CJK KR" pitchFamily="34" charset="-120"/>
              </a:rPr>
              <a:t>통계도 아니다.</a:t>
            </a:r>
            <a:endParaRPr lang="en-US" sz="2000" b="1" dirty="0"/>
          </a:p>
          <a:p>
            <a:pPr marL="0" indent="0">
              <a:lnSpc>
                <a:spcPct val="150000"/>
              </a:lnSpc>
              <a:buNone/>
            </a:pPr>
            <a:endParaRPr lang="en-US" sz="2000" b="1" dirty="0"/>
          </a:p>
          <a:p>
            <a:pPr marL="0" indent="0">
              <a:lnSpc>
                <a:spcPct val="150000"/>
              </a:lnSpc>
              <a:buNone/>
            </a:pPr>
            <a:r>
              <a:rPr lang="en-US" sz="2000" b="1" dirty="0">
                <a:solidFill>
                  <a:srgbClr val="F8F1E5"/>
                </a:solidFill>
                <a:latin typeface="Noto Sans CJK KR" pitchFamily="34" charset="0"/>
                <a:ea typeface="Noto Sans CJK KR" pitchFamily="34" charset="-122"/>
                <a:cs typeface="Noto Sans CJK KR" pitchFamily="34" charset="-120"/>
              </a:rPr>
              <a:t>‘AI를 얼마나 사용하는가’도 아니다.</a:t>
            </a:r>
            <a:endParaRPr lang="en-US" sz="2000" b="1" dirty="0"/>
          </a:p>
          <a:p>
            <a:pPr marL="0" indent="0">
              <a:lnSpc>
                <a:spcPct val="150000"/>
              </a:lnSpc>
              <a:buNone/>
            </a:pPr>
            <a:endParaRPr lang="en-US" sz="2000" b="1" dirty="0"/>
          </a:p>
          <a:p>
            <a:pPr marL="0" indent="0">
              <a:lnSpc>
                <a:spcPct val="150000"/>
              </a:lnSpc>
              <a:buNone/>
            </a:pPr>
            <a:r>
              <a:rPr lang="en-US" sz="2000" b="1" dirty="0">
                <a:solidFill>
                  <a:srgbClr val="F8F1E5"/>
                </a:solidFill>
                <a:latin typeface="Noto Sans CJK KR" pitchFamily="34" charset="0"/>
                <a:ea typeface="Noto Sans CJK KR" pitchFamily="34" charset="-122"/>
                <a:cs typeface="Noto Sans CJK KR" pitchFamily="34" charset="-120"/>
              </a:rPr>
              <a:t>가장 중요한 것은 </a:t>
            </a:r>
            <a:r>
              <a:rPr lang="en-US" sz="2000" b="1" dirty="0">
                <a:solidFill>
                  <a:srgbClr val="FF0000"/>
                </a:solidFill>
                <a:latin typeface="Noto Sans CJK KR" pitchFamily="34" charset="0"/>
                <a:ea typeface="Noto Sans CJK KR" pitchFamily="34" charset="-122"/>
                <a:cs typeface="Noto Sans CJK KR" pitchFamily="34" charset="-120"/>
              </a:rPr>
              <a:t>인간에게 도착하지 않은 문장들이다</a:t>
            </a:r>
            <a:r>
              <a:rPr lang="en-US" sz="2000" b="1" dirty="0">
                <a:solidFill>
                  <a:srgbClr val="F8F1E5"/>
                </a:solidFill>
                <a:latin typeface="Noto Sans CJK KR" pitchFamily="34" charset="0"/>
                <a:ea typeface="Noto Sans CJK KR" pitchFamily="34" charset="-122"/>
                <a:cs typeface="Noto Sans CJK KR" pitchFamily="34" charset="-120"/>
              </a:rPr>
              <a:t>.</a:t>
            </a:r>
            <a:endParaRPr lang="en-US" sz="2000" b="1" dirty="0"/>
          </a:p>
          <a:p>
            <a:pPr marL="0" indent="0">
              <a:lnSpc>
                <a:spcPct val="150000"/>
              </a:lnSpc>
              <a:buNone/>
            </a:pPr>
            <a:endParaRPr lang="en-US" sz="2000" b="1" dirty="0"/>
          </a:p>
          <a:p>
            <a:pPr marL="0" indent="0">
              <a:lnSpc>
                <a:spcPct val="150000"/>
              </a:lnSpc>
              <a:buNone/>
            </a:pPr>
            <a:r>
              <a:rPr lang="en-US" sz="2000" b="1" dirty="0">
                <a:solidFill>
                  <a:srgbClr val="F8F1E5"/>
                </a:solidFill>
                <a:latin typeface="Noto Sans CJK KR" pitchFamily="34" charset="0"/>
                <a:ea typeface="Noto Sans CJK KR" pitchFamily="34" charset="-122"/>
                <a:cs typeface="Noto Sans CJK KR" pitchFamily="34" charset="-120"/>
              </a:rPr>
              <a:t>“나는 회사를 그만두고 싶어.”  </a:t>
            </a:r>
            <a:endParaRPr lang="en-US" sz="2000" b="1" dirty="0"/>
          </a:p>
          <a:p>
            <a:pPr marL="0" indent="0">
              <a:lnSpc>
                <a:spcPct val="150000"/>
              </a:lnSpc>
              <a:buNone/>
            </a:pPr>
            <a:r>
              <a:rPr lang="en-US" sz="2000" b="1" dirty="0">
                <a:solidFill>
                  <a:srgbClr val="F8F1E5"/>
                </a:solidFill>
                <a:latin typeface="Noto Sans CJK KR" pitchFamily="34" charset="0"/>
                <a:ea typeface="Noto Sans CJK KR" pitchFamily="34" charset="-122"/>
                <a:cs typeface="Noto Sans CJK KR" pitchFamily="34" charset="-120"/>
              </a:rPr>
              <a:t>“나는 엄마가 싫어.”  </a:t>
            </a:r>
            <a:endParaRPr lang="en-US" sz="2000" b="1" dirty="0"/>
          </a:p>
          <a:p>
            <a:pPr marL="0" indent="0">
              <a:lnSpc>
                <a:spcPct val="150000"/>
              </a:lnSpc>
              <a:buNone/>
            </a:pPr>
            <a:r>
              <a:rPr lang="en-US" sz="2000" b="1" dirty="0">
                <a:solidFill>
                  <a:srgbClr val="F8F1E5"/>
                </a:solidFill>
                <a:latin typeface="Noto Sans CJK KR" pitchFamily="34" charset="0"/>
                <a:ea typeface="Noto Sans CJK KR" pitchFamily="34" charset="-122"/>
                <a:cs typeface="Noto Sans CJK KR" pitchFamily="34" charset="-120"/>
              </a:rPr>
              <a:t>“내가 이상한 사람일까.”</a:t>
            </a:r>
            <a:endParaRPr lang="en-US" sz="2000" b="1"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D8CCBB"/>
                </a:solidFill>
                <a:latin typeface="Noto Sans CJK KR" pitchFamily="34" charset="0"/>
                <a:ea typeface="Noto Sans CJK KR" pitchFamily="34" charset="-122"/>
                <a:cs typeface="Noto Sans CJK KR" pitchFamily="34" charset="-120"/>
              </a:rPr>
              <a:t>32 / 57</a:t>
            </a:r>
            <a:endParaRPr lang="en-US" sz="7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33">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홍소라 — 인간 → 기계 → 인간</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buNone/>
            </a:pPr>
            <a:r>
              <a:rPr lang="en-US" sz="2500" b="1" dirty="0">
                <a:solidFill>
                  <a:srgbClr val="111111"/>
                </a:solidFill>
                <a:latin typeface="Noto Sans CJK KR" pitchFamily="34" charset="0"/>
                <a:ea typeface="Noto Sans CJK KR" pitchFamily="34" charset="-122"/>
                <a:cs typeface="Noto Sans CJK KR" pitchFamily="34" charset="-120"/>
              </a:rPr>
              <a:t>이 문장들이 인간에게 가지 않고 기계에게 먼저 간다.</a:t>
            </a:r>
            <a:endParaRPr lang="en-US" sz="2500" b="1" dirty="0"/>
          </a:p>
          <a:p>
            <a:pPr marL="0" indent="0">
              <a:buNone/>
            </a:pPr>
            <a:endParaRPr lang="en-US" sz="2500" b="1" dirty="0"/>
          </a:p>
          <a:p>
            <a:pPr marL="0" indent="0">
              <a:buNone/>
            </a:pPr>
            <a:r>
              <a:rPr lang="en-US" sz="2500" b="1" dirty="0">
                <a:solidFill>
                  <a:srgbClr val="111111"/>
                </a:solidFill>
                <a:latin typeface="Noto Sans CJK KR" pitchFamily="34" charset="0"/>
                <a:ea typeface="Noto Sans CJK KR" pitchFamily="34" charset="-122"/>
                <a:cs typeface="Noto Sans CJK KR" pitchFamily="34" charset="-120"/>
              </a:rPr>
              <a:t>그 문장을 다시 인간이 묻는다.</a:t>
            </a:r>
            <a:endParaRPr lang="en-US" sz="2500" b="1" dirty="0"/>
          </a:p>
          <a:p>
            <a:pPr marL="0" indent="0">
              <a:buNone/>
            </a:pPr>
            <a:endParaRPr lang="en-US" sz="2500" b="1" dirty="0"/>
          </a:p>
          <a:p>
            <a:pPr marL="0" indent="0">
              <a:buNone/>
            </a:pPr>
            <a:r>
              <a:rPr lang="en-US" sz="2500" b="1" dirty="0">
                <a:solidFill>
                  <a:srgbClr val="111111"/>
                </a:solidFill>
                <a:latin typeface="Noto Sans CJK KR" pitchFamily="34" charset="0"/>
                <a:ea typeface="Noto Sans CJK KR" pitchFamily="34" charset="-122"/>
                <a:cs typeface="Noto Sans CJK KR" pitchFamily="34" charset="-120"/>
              </a:rPr>
              <a:t>여기서 아주 이상한 회로가 만들어진다.</a:t>
            </a:r>
            <a:endParaRPr lang="en-US" sz="2500" b="1" dirty="0"/>
          </a:p>
          <a:p>
            <a:pPr marL="0" indent="0">
              <a:buNone/>
            </a:pPr>
            <a:endParaRPr lang="en-US" sz="2500" b="1" dirty="0"/>
          </a:p>
          <a:p>
            <a:pPr marL="0" indent="0">
              <a:buNone/>
            </a:pPr>
            <a:r>
              <a:rPr lang="en-US" sz="2500" b="1" dirty="0">
                <a:solidFill>
                  <a:srgbClr val="FF0000"/>
                </a:solidFill>
                <a:latin typeface="Noto Sans CJK KR" pitchFamily="34" charset="0"/>
                <a:ea typeface="Noto Sans CJK KR" pitchFamily="34" charset="-122"/>
                <a:cs typeface="Noto Sans CJK KR" pitchFamily="34" charset="-120"/>
              </a:rPr>
              <a:t>인간 → 기계 → 인간.</a:t>
            </a:r>
            <a:endParaRPr lang="en-US" sz="2500" b="1" dirty="0">
              <a:solidFill>
                <a:srgbClr val="FF0000"/>
              </a:solidFill>
            </a:endParaRPr>
          </a:p>
          <a:p>
            <a:pPr marL="0" indent="0">
              <a:buNone/>
            </a:pPr>
            <a:endParaRPr lang="en-US" sz="2500" b="1" dirty="0">
              <a:solidFill>
                <a:srgbClr val="FF0000"/>
              </a:solidFill>
            </a:endParaRPr>
          </a:p>
          <a:p>
            <a:pPr marL="0" indent="0">
              <a:buNone/>
            </a:pPr>
            <a:r>
              <a:rPr lang="en-US" sz="2500" b="1" dirty="0">
                <a:solidFill>
                  <a:srgbClr val="FF0000"/>
                </a:solidFill>
                <a:latin typeface="Noto Sans CJK KR" pitchFamily="34" charset="0"/>
                <a:ea typeface="Noto Sans CJK KR" pitchFamily="34" charset="-122"/>
                <a:cs typeface="Noto Sans CJK KR" pitchFamily="34" charset="-120"/>
              </a:rPr>
              <a:t>나는 이 구조 </a:t>
            </a:r>
            <a:r>
              <a:rPr lang="en-US" sz="2500" b="1" dirty="0" err="1">
                <a:solidFill>
                  <a:srgbClr val="FF0000"/>
                </a:solidFill>
                <a:latin typeface="Noto Sans CJK KR" pitchFamily="34" charset="0"/>
                <a:ea typeface="Noto Sans CJK KR" pitchFamily="34" charset="-122"/>
                <a:cs typeface="Noto Sans CJK KR" pitchFamily="34" charset="-120"/>
              </a:rPr>
              <a:t>자체가</a:t>
            </a:r>
            <a:r>
              <a:rPr lang="en-US" sz="2500" b="1" dirty="0">
                <a:solidFill>
                  <a:srgbClr val="FF0000"/>
                </a:solidFill>
                <a:latin typeface="Noto Sans CJK KR" pitchFamily="34" charset="0"/>
                <a:ea typeface="Noto Sans CJK KR" pitchFamily="34" charset="-122"/>
                <a:cs typeface="Noto Sans CJK KR" pitchFamily="34" charset="-120"/>
              </a:rPr>
              <a:t> </a:t>
            </a:r>
            <a:r>
              <a:rPr lang="ko-KR" altLang="en-US" sz="2500" b="1" dirty="0">
                <a:solidFill>
                  <a:srgbClr val="FF0000"/>
                </a:solidFill>
                <a:latin typeface="Noto Sans CJK KR" pitchFamily="34" charset="0"/>
                <a:ea typeface="Noto Sans CJK KR" pitchFamily="34" charset="-122"/>
                <a:cs typeface="Noto Sans CJK KR" pitchFamily="34" charset="-120"/>
              </a:rPr>
              <a:t>핵심</a:t>
            </a:r>
            <a:r>
              <a:rPr lang="en-US" sz="2500" b="1" dirty="0" err="1">
                <a:solidFill>
                  <a:srgbClr val="111111"/>
                </a:solidFill>
                <a:latin typeface="Noto Sans CJK KR" pitchFamily="34" charset="0"/>
                <a:ea typeface="Noto Sans CJK KR" pitchFamily="34" charset="-122"/>
                <a:cs typeface="Noto Sans CJK KR" pitchFamily="34" charset="-120"/>
              </a:rPr>
              <a:t>이라고</a:t>
            </a:r>
            <a:r>
              <a:rPr lang="en-US" sz="2500" b="1" dirty="0">
                <a:solidFill>
                  <a:srgbClr val="111111"/>
                </a:solidFill>
                <a:latin typeface="Noto Sans CJK KR" pitchFamily="34" charset="0"/>
                <a:ea typeface="Noto Sans CJK KR" pitchFamily="34" charset="-122"/>
                <a:cs typeface="Noto Sans CJK KR" pitchFamily="34" charset="-120"/>
              </a:rPr>
              <a:t> 본다.</a:t>
            </a:r>
            <a:endParaRPr lang="en-US" sz="2500" b="1"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33 / 57</a:t>
            </a:r>
            <a:endParaRPr lang="en-US" sz="7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34">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홍소라 — 정치적 성과</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fontScale="92500" lnSpcReduction="20000"/>
          </a:bodyPr>
          <a:lstStyle/>
          <a:p>
            <a:pPr marL="0" indent="0">
              <a:lnSpc>
                <a:spcPct val="150000"/>
              </a:lnSpc>
              <a:buNone/>
            </a:pPr>
            <a:r>
              <a:rPr lang="en-US" sz="2000" b="1" dirty="0">
                <a:solidFill>
                  <a:srgbClr val="111111"/>
                </a:solidFill>
                <a:latin typeface="Noto Sans CJK KR" pitchFamily="34" charset="0"/>
                <a:ea typeface="Noto Sans CJK KR" pitchFamily="34" charset="-122"/>
                <a:cs typeface="Noto Sans CJK KR" pitchFamily="34" charset="-120"/>
              </a:rPr>
              <a:t>정치적 성과</a:t>
            </a:r>
            <a:endParaRPr lang="en-US" sz="2000" b="1" dirty="0"/>
          </a:p>
          <a:p>
            <a:pPr marL="0" indent="0">
              <a:lnSpc>
                <a:spcPct val="150000"/>
              </a:lnSpc>
              <a:buNone/>
            </a:pPr>
            <a:r>
              <a:rPr lang="en-US" sz="2000" b="1" dirty="0">
                <a:solidFill>
                  <a:srgbClr val="111111"/>
                </a:solidFill>
                <a:latin typeface="Noto Sans CJK KR" pitchFamily="34" charset="0"/>
                <a:ea typeface="Noto Sans CJK KR" pitchFamily="34" charset="-122"/>
                <a:cs typeface="Noto Sans CJK KR" pitchFamily="34" charset="-120"/>
              </a:rPr>
              <a:t>이 프로젝트는 </a:t>
            </a:r>
            <a:r>
              <a:rPr lang="en-US" sz="2000" b="1" dirty="0">
                <a:solidFill>
                  <a:srgbClr val="FF0000"/>
                </a:solidFill>
                <a:latin typeface="Noto Sans CJK KR" pitchFamily="34" charset="0"/>
                <a:ea typeface="Noto Sans CJK KR" pitchFamily="34" charset="-122"/>
                <a:cs typeface="Noto Sans CJK KR" pitchFamily="34" charset="-120"/>
              </a:rPr>
              <a:t>우리가 너무 당연하게 해왔던 한 가지를 멈춘 시대를 보여준다.</a:t>
            </a:r>
            <a:endParaRPr lang="en-US" sz="2000" b="1" dirty="0">
              <a:solidFill>
                <a:srgbClr val="FF0000"/>
              </a:solidFill>
            </a:endParaRPr>
          </a:p>
          <a:p>
            <a:pPr marL="0" indent="0">
              <a:lnSpc>
                <a:spcPct val="150000"/>
              </a:lnSpc>
              <a:buNone/>
            </a:pPr>
            <a:endParaRPr lang="en-US" sz="2000" b="1" dirty="0">
              <a:solidFill>
                <a:srgbClr val="FF0000"/>
              </a:solidFill>
            </a:endParaRPr>
          </a:p>
          <a:p>
            <a:pPr marL="0" indent="0">
              <a:lnSpc>
                <a:spcPct val="150000"/>
              </a:lnSpc>
              <a:buNone/>
            </a:pPr>
            <a:r>
              <a:rPr lang="en-US" sz="2000" b="1" dirty="0">
                <a:solidFill>
                  <a:srgbClr val="FF0000"/>
                </a:solidFill>
                <a:latin typeface="Noto Sans CJK KR" pitchFamily="34" charset="0"/>
                <a:ea typeface="Noto Sans CJK KR" pitchFamily="34" charset="-122"/>
                <a:cs typeface="Noto Sans CJK KR" pitchFamily="34" charset="-120"/>
              </a:rPr>
              <a:t>사람에게 고민을 말하는 일.</a:t>
            </a:r>
            <a:endParaRPr lang="en-US" sz="2000" b="1" dirty="0">
              <a:solidFill>
                <a:srgbClr val="FF0000"/>
              </a:solidFill>
            </a:endParaRPr>
          </a:p>
          <a:p>
            <a:pPr marL="0" indent="0">
              <a:lnSpc>
                <a:spcPct val="150000"/>
              </a:lnSpc>
              <a:buNone/>
            </a:pPr>
            <a:endParaRPr lang="en-US" sz="2000" b="1" dirty="0">
              <a:solidFill>
                <a:srgbClr val="FF0000"/>
              </a:solidFill>
            </a:endParaRPr>
          </a:p>
          <a:p>
            <a:pPr marL="0" indent="0">
              <a:lnSpc>
                <a:spcPct val="150000"/>
              </a:lnSpc>
              <a:buNone/>
            </a:pPr>
            <a:r>
              <a:rPr lang="en-US" sz="2000" b="1" dirty="0">
                <a:solidFill>
                  <a:srgbClr val="FF0000"/>
                </a:solidFill>
                <a:latin typeface="Noto Sans CJK KR" pitchFamily="34" charset="0"/>
                <a:ea typeface="Noto Sans CJK KR" pitchFamily="34" charset="-122"/>
                <a:cs typeface="Noto Sans CJK KR" pitchFamily="34" charset="-120"/>
              </a:rPr>
              <a:t>우리는 어쩌면 이미 그것을 멈추고 있는지도 모른다.</a:t>
            </a:r>
            <a:endParaRPr lang="en-US" sz="2000" b="1" dirty="0">
              <a:solidFill>
                <a:srgbClr val="FF0000"/>
              </a:solidFill>
            </a:endParaRPr>
          </a:p>
          <a:p>
            <a:pPr marL="0" indent="0">
              <a:lnSpc>
                <a:spcPct val="150000"/>
              </a:lnSpc>
              <a:buNone/>
            </a:pPr>
            <a:endParaRPr lang="en-US" sz="2000" b="1" dirty="0"/>
          </a:p>
          <a:p>
            <a:pPr marL="0" indent="0">
              <a:lnSpc>
                <a:spcPct val="150000"/>
              </a:lnSpc>
              <a:buNone/>
            </a:pPr>
            <a:r>
              <a:rPr lang="en-US" sz="2000" b="1" dirty="0">
                <a:solidFill>
                  <a:srgbClr val="111111"/>
                </a:solidFill>
                <a:latin typeface="Noto Sans CJK KR" pitchFamily="34" charset="0"/>
                <a:ea typeface="Noto Sans CJK KR" pitchFamily="34" charset="-122"/>
                <a:cs typeface="Noto Sans CJK KR" pitchFamily="34" charset="-120"/>
              </a:rPr>
              <a:t>왜?</a:t>
            </a:r>
            <a:endParaRPr lang="en-US" sz="2000" b="1" dirty="0"/>
          </a:p>
          <a:p>
            <a:pPr marL="0" indent="0">
              <a:lnSpc>
                <a:spcPct val="150000"/>
              </a:lnSpc>
              <a:buNone/>
            </a:pPr>
            <a:endParaRPr lang="en-US" sz="2000" b="1" dirty="0"/>
          </a:p>
          <a:p>
            <a:pPr marL="0" indent="0">
              <a:lnSpc>
                <a:spcPct val="150000"/>
              </a:lnSpc>
              <a:buNone/>
            </a:pPr>
            <a:r>
              <a:rPr lang="en-US" sz="2000" b="1" dirty="0">
                <a:solidFill>
                  <a:srgbClr val="111111"/>
                </a:solidFill>
                <a:latin typeface="Noto Sans CJK KR" pitchFamily="34" charset="0"/>
                <a:ea typeface="Noto Sans CJK KR" pitchFamily="34" charset="-122"/>
                <a:cs typeface="Noto Sans CJK KR" pitchFamily="34" charset="-120"/>
              </a:rPr>
              <a:t>판단받기 싫어서.  </a:t>
            </a:r>
            <a:endParaRPr lang="en-US" sz="2000" b="1" dirty="0"/>
          </a:p>
          <a:p>
            <a:pPr marL="0" indent="0">
              <a:lnSpc>
                <a:spcPct val="150000"/>
              </a:lnSpc>
              <a:buNone/>
            </a:pPr>
            <a:r>
              <a:rPr lang="en-US" sz="2000" b="1" dirty="0">
                <a:solidFill>
                  <a:srgbClr val="111111"/>
                </a:solidFill>
                <a:latin typeface="Noto Sans CJK KR" pitchFamily="34" charset="0"/>
                <a:ea typeface="Noto Sans CJK KR" pitchFamily="34" charset="-122"/>
                <a:cs typeface="Noto Sans CJK KR" pitchFamily="34" charset="-120"/>
              </a:rPr>
              <a:t>폐를 끼치기 싫어서.  </a:t>
            </a:r>
            <a:endParaRPr lang="en-US" sz="2000" b="1" dirty="0"/>
          </a:p>
          <a:p>
            <a:pPr marL="0" indent="0">
              <a:lnSpc>
                <a:spcPct val="150000"/>
              </a:lnSpc>
              <a:buNone/>
            </a:pPr>
            <a:r>
              <a:rPr lang="en-US" sz="2000" b="1" dirty="0">
                <a:solidFill>
                  <a:srgbClr val="111111"/>
                </a:solidFill>
                <a:latin typeface="Noto Sans CJK KR" pitchFamily="34" charset="0"/>
                <a:ea typeface="Noto Sans CJK KR" pitchFamily="34" charset="-122"/>
                <a:cs typeface="Noto Sans CJK KR" pitchFamily="34" charset="-120"/>
              </a:rPr>
              <a:t>관계를 관리해야 해서.</a:t>
            </a:r>
            <a:endParaRPr lang="en-US" sz="2000" b="1"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34 / 57</a:t>
            </a:r>
            <a:endParaRPr lang="en-US" sz="7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35">
    <p:bg>
      <p:bgPr>
        <a:solidFill>
          <a:srgbClr val="1E1B1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B83A26"/>
          </a:solidFill>
          <a:ln w="12700">
            <a:solidFill>
              <a:srgbClr val="B83A26">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D8CCBB"/>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FFFFFF"/>
                </a:solidFill>
                <a:latin typeface="Noto Sans CJK KR" pitchFamily="34" charset="0"/>
                <a:ea typeface="Noto Sans CJK KR" pitchFamily="34" charset="-122"/>
                <a:cs typeface="Noto Sans CJK KR" pitchFamily="34" charset="-120"/>
              </a:rPr>
              <a:t>홍소라 — 돌봄과 친밀성의 외주화</a:t>
            </a:r>
            <a:endParaRPr lang="en-US" sz="2600" dirty="0"/>
          </a:p>
        </p:txBody>
      </p:sp>
      <p:sp>
        <p:nvSpPr>
          <p:cNvPr id="5" name="Shape 3"/>
          <p:cNvSpPr/>
          <p:nvPr/>
        </p:nvSpPr>
        <p:spPr>
          <a:xfrm>
            <a:off x="566928" y="1170432"/>
            <a:ext cx="10789920" cy="0"/>
          </a:xfrm>
          <a:prstGeom prst="line">
            <a:avLst/>
          </a:prstGeom>
          <a:noFill/>
          <a:ln w="13970">
            <a:solidFill>
              <a:srgbClr val="B83A26"/>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buNone/>
            </a:pPr>
            <a:r>
              <a:rPr lang="en-US" sz="1800" b="1" dirty="0">
                <a:solidFill>
                  <a:srgbClr val="F8F1E5"/>
                </a:solidFill>
                <a:latin typeface="Noto Sans CJK KR" pitchFamily="34" charset="0"/>
                <a:ea typeface="Noto Sans CJK KR" pitchFamily="34" charset="-122"/>
                <a:cs typeface="Noto Sans CJK KR" pitchFamily="34" charset="-120"/>
              </a:rPr>
              <a:t>여기서 처음 프로젝트의 </a:t>
            </a:r>
            <a:r>
              <a:rPr lang="en-US" sz="1800" b="1" dirty="0">
                <a:solidFill>
                  <a:srgbClr val="FF0000"/>
                </a:solidFill>
                <a:latin typeface="Noto Sans CJK KR" pitchFamily="34" charset="0"/>
                <a:ea typeface="Noto Sans CJK KR" pitchFamily="34" charset="-122"/>
                <a:cs typeface="Noto Sans CJK KR" pitchFamily="34" charset="-120"/>
              </a:rPr>
              <a:t>핵심인 ‘보이지 않는 관계노동</a:t>
            </a:r>
            <a:r>
              <a:rPr lang="en-US" sz="1800" b="1" dirty="0">
                <a:solidFill>
                  <a:srgbClr val="F8F1E5"/>
                </a:solidFill>
                <a:latin typeface="Noto Sans CJK KR" pitchFamily="34" charset="0"/>
                <a:ea typeface="Noto Sans CJK KR" pitchFamily="34" charset="-122"/>
                <a:cs typeface="Noto Sans CJK KR" pitchFamily="34" charset="-120"/>
              </a:rPr>
              <a:t>’과 정확히 만난다.</a:t>
            </a:r>
            <a:endParaRPr lang="en-US" sz="1800" b="1" dirty="0"/>
          </a:p>
          <a:p>
            <a:pPr marL="0" indent="0">
              <a:buNone/>
            </a:pPr>
            <a:endParaRPr lang="en-US" sz="1800" b="1" dirty="0"/>
          </a:p>
          <a:p>
            <a:pPr marL="0" indent="0">
              <a:buNone/>
            </a:pPr>
            <a:r>
              <a:rPr lang="en-US" sz="1800" b="1" dirty="0">
                <a:solidFill>
                  <a:srgbClr val="F8F1E5"/>
                </a:solidFill>
                <a:latin typeface="Noto Sans CJK KR" pitchFamily="34" charset="0"/>
                <a:ea typeface="Noto Sans CJK KR" pitchFamily="34" charset="-122"/>
                <a:cs typeface="Noto Sans CJK KR" pitchFamily="34" charset="-120"/>
              </a:rPr>
              <a:t>인간에게 고민을 말하면 상대가 반응해야 한다.</a:t>
            </a:r>
            <a:endParaRPr lang="en-US" sz="1800" b="1" dirty="0"/>
          </a:p>
          <a:p>
            <a:pPr marL="0" indent="0">
              <a:buNone/>
            </a:pPr>
            <a:endParaRPr lang="en-US" sz="1800" b="1" dirty="0"/>
          </a:p>
          <a:p>
            <a:pPr marL="0" indent="0">
              <a:buNone/>
            </a:pPr>
            <a:r>
              <a:rPr lang="en-US" sz="1800" b="1" dirty="0">
                <a:solidFill>
                  <a:srgbClr val="F8F1E5"/>
                </a:solidFill>
                <a:latin typeface="Noto Sans CJK KR" pitchFamily="34" charset="0"/>
                <a:ea typeface="Noto Sans CJK KR" pitchFamily="34" charset="-122"/>
                <a:cs typeface="Noto Sans CJK KR" pitchFamily="34" charset="-120"/>
              </a:rPr>
              <a:t>위로해야 하고, 책임져야 하고, 관계가 생긴다.</a:t>
            </a:r>
            <a:endParaRPr lang="en-US" sz="1800" b="1" dirty="0"/>
          </a:p>
          <a:p>
            <a:pPr marL="0" indent="0">
              <a:buNone/>
            </a:pPr>
            <a:endParaRPr lang="en-US" sz="1800" b="1" dirty="0"/>
          </a:p>
          <a:p>
            <a:pPr marL="0" indent="0">
              <a:buNone/>
            </a:pPr>
            <a:r>
              <a:rPr lang="en-US" sz="1800" b="1" dirty="0">
                <a:solidFill>
                  <a:srgbClr val="F8F1E5"/>
                </a:solidFill>
                <a:latin typeface="Noto Sans CJK KR" pitchFamily="34" charset="0"/>
                <a:ea typeface="Noto Sans CJK KR" pitchFamily="34" charset="-122"/>
                <a:cs typeface="Noto Sans CJK KR" pitchFamily="34" charset="-120"/>
              </a:rPr>
              <a:t>AI는 그 부담을 제거한다.</a:t>
            </a:r>
            <a:endParaRPr lang="en-US" sz="1800" b="1" dirty="0"/>
          </a:p>
          <a:p>
            <a:pPr marL="0" indent="0">
              <a:buNone/>
            </a:pPr>
            <a:endParaRPr lang="en-US" sz="1800" b="1" dirty="0"/>
          </a:p>
          <a:p>
            <a:pPr marL="0" indent="0">
              <a:buNone/>
            </a:pPr>
            <a:r>
              <a:rPr lang="en-US" sz="1800" b="1" dirty="0">
                <a:solidFill>
                  <a:srgbClr val="F8F1E5"/>
                </a:solidFill>
                <a:latin typeface="Noto Sans CJK KR" pitchFamily="34" charset="0"/>
                <a:ea typeface="Noto Sans CJK KR" pitchFamily="34" charset="-122"/>
                <a:cs typeface="Noto Sans CJK KR" pitchFamily="34" charset="-120"/>
              </a:rPr>
              <a:t>따라서 이 작업은 단순한 AI 연구가 아니다.</a:t>
            </a:r>
            <a:endParaRPr lang="en-US" sz="1800" b="1" dirty="0"/>
          </a:p>
          <a:p>
            <a:pPr marL="0" indent="0">
              <a:buNone/>
            </a:pPr>
            <a:endParaRPr lang="en-US" sz="1800" b="1" dirty="0"/>
          </a:p>
          <a:p>
            <a:pPr marL="0" indent="0">
              <a:buNone/>
            </a:pPr>
            <a:r>
              <a:rPr lang="en-US" sz="1800" b="1" dirty="0">
                <a:solidFill>
                  <a:srgbClr val="FF0000"/>
                </a:solidFill>
                <a:latin typeface="Noto Sans CJK KR" pitchFamily="34" charset="0"/>
                <a:ea typeface="Noto Sans CJK KR" pitchFamily="34" charset="-122"/>
                <a:cs typeface="Noto Sans CJK KR" pitchFamily="34" charset="-120"/>
              </a:rPr>
              <a:t>돌봄과 친밀성마저 외주화되고 있는 시대의 관계 구조를 탐색하는 작업이다</a:t>
            </a:r>
            <a:r>
              <a:rPr lang="en-US" sz="1800" dirty="0">
                <a:solidFill>
                  <a:srgbClr val="F8F1E5"/>
                </a:solidFill>
                <a:latin typeface="Noto Sans CJK KR" pitchFamily="34" charset="0"/>
                <a:ea typeface="Noto Sans CJK KR" pitchFamily="34" charset="-122"/>
                <a:cs typeface="Noto Sans CJK KR" pitchFamily="34" charset="-120"/>
              </a:rPr>
              <a:t>.</a:t>
            </a:r>
            <a:endParaRPr lang="en-US" sz="1800"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D8CCBB"/>
                </a:solidFill>
                <a:latin typeface="Noto Sans CJK KR" pitchFamily="34" charset="0"/>
                <a:ea typeface="Noto Sans CJK KR" pitchFamily="34" charset="-122"/>
                <a:cs typeface="Noto Sans CJK KR" pitchFamily="34" charset="-120"/>
              </a:rPr>
              <a:t>35 / 57</a:t>
            </a:r>
            <a:endParaRPr lang="en-US" sz="7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36">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홍소라 — 학제적 가치</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2000" b="1" dirty="0">
                <a:solidFill>
                  <a:srgbClr val="111111"/>
                </a:solidFill>
                <a:latin typeface="Noto Sans CJK KR" pitchFamily="34" charset="0"/>
                <a:ea typeface="Noto Sans CJK KR" pitchFamily="34" charset="-122"/>
                <a:cs typeface="Noto Sans CJK KR" pitchFamily="34" charset="-120"/>
              </a:rPr>
              <a:t>학제적 가치</a:t>
            </a:r>
            <a:endParaRPr lang="en-US" sz="2000" b="1" dirty="0"/>
          </a:p>
          <a:p>
            <a:pPr marL="0" indent="0">
              <a:lnSpc>
                <a:spcPct val="150000"/>
              </a:lnSpc>
              <a:buNone/>
            </a:pPr>
            <a:r>
              <a:rPr lang="en-US" sz="2000" b="1" dirty="0">
                <a:solidFill>
                  <a:srgbClr val="111111"/>
                </a:solidFill>
                <a:latin typeface="Noto Sans CJK KR" pitchFamily="34" charset="0"/>
                <a:ea typeface="Noto Sans CJK KR" pitchFamily="34" charset="-122"/>
                <a:cs typeface="Noto Sans CJK KR" pitchFamily="34" charset="-120"/>
              </a:rPr>
              <a:t>AI 윤리, 디지털 인류학, 심리학, 친밀성 연구, 플랫폼 자본주의, 돌봄 연구가 연결된다.</a:t>
            </a:r>
            <a:endParaRPr lang="en-US" sz="2000" b="1" dirty="0"/>
          </a:p>
          <a:p>
            <a:pPr marL="0" indent="0">
              <a:lnSpc>
                <a:spcPct val="150000"/>
              </a:lnSpc>
              <a:buNone/>
            </a:pPr>
            <a:endParaRPr lang="en-US" sz="2000" b="1" dirty="0"/>
          </a:p>
          <a:p>
            <a:pPr marL="0" indent="0">
              <a:lnSpc>
                <a:spcPct val="150000"/>
              </a:lnSpc>
              <a:buNone/>
            </a:pPr>
            <a:r>
              <a:rPr lang="en-US" sz="2000" b="1" dirty="0">
                <a:solidFill>
                  <a:srgbClr val="111111"/>
                </a:solidFill>
                <a:latin typeface="Noto Sans CJK KR" pitchFamily="34" charset="0"/>
                <a:ea typeface="Noto Sans CJK KR" pitchFamily="34" charset="-122"/>
                <a:cs typeface="Noto Sans CJK KR" pitchFamily="34" charset="-120"/>
              </a:rPr>
              <a:t>하지만 작품의 핵심은 아주 인간적이다.</a:t>
            </a:r>
            <a:endParaRPr lang="en-US" sz="2000" b="1" dirty="0"/>
          </a:p>
          <a:p>
            <a:pPr marL="0" indent="0">
              <a:lnSpc>
                <a:spcPct val="150000"/>
              </a:lnSpc>
              <a:buNone/>
            </a:pPr>
            <a:endParaRPr lang="en-US" sz="2000" b="1" dirty="0"/>
          </a:p>
          <a:p>
            <a:pPr marL="0" indent="0">
              <a:lnSpc>
                <a:spcPct val="150000"/>
              </a:lnSpc>
              <a:buNone/>
            </a:pPr>
            <a:r>
              <a:rPr lang="en-US" sz="2000" b="1" dirty="0">
                <a:solidFill>
                  <a:srgbClr val="FF0000"/>
                </a:solidFill>
                <a:latin typeface="Noto Sans CJK KR" pitchFamily="34" charset="0"/>
                <a:ea typeface="Noto Sans CJK KR" pitchFamily="34" charset="-122"/>
                <a:cs typeface="Noto Sans CJK KR" pitchFamily="34" charset="-120"/>
              </a:rPr>
              <a:t>우리는 왜 사람보다 기계에게 먼저 외로운가.</a:t>
            </a:r>
            <a:endParaRPr lang="en-US" sz="2000" b="1" dirty="0">
              <a:solidFill>
                <a:srgbClr val="FF0000"/>
              </a:solidFill>
            </a:endParaRPr>
          </a:p>
          <a:p>
            <a:pPr marL="0" indent="0">
              <a:lnSpc>
                <a:spcPct val="150000"/>
              </a:lnSpc>
              <a:buNone/>
            </a:pPr>
            <a:endParaRPr lang="en-US" sz="2000" b="1" dirty="0"/>
          </a:p>
          <a:p>
            <a:pPr marL="0" indent="0">
              <a:lnSpc>
                <a:spcPct val="150000"/>
              </a:lnSpc>
              <a:buNone/>
            </a:pPr>
            <a:r>
              <a:rPr lang="en-US" sz="2000" b="1" dirty="0">
                <a:solidFill>
                  <a:srgbClr val="111111"/>
                </a:solidFill>
                <a:latin typeface="Noto Sans CJK KR" pitchFamily="34" charset="0"/>
                <a:ea typeface="Noto Sans CJK KR" pitchFamily="34" charset="-122"/>
                <a:cs typeface="Noto Sans CJK KR" pitchFamily="34" charset="-120"/>
              </a:rPr>
              <a:t>나는 이 한 문장이면 충분하다고 본다.</a:t>
            </a:r>
            <a:endParaRPr lang="en-US" sz="2000" b="1"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36 / 57</a:t>
            </a:r>
            <a:endParaRPr lang="en-US" sz="7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37">
    <p:bg>
      <p:bgPr>
        <a:solidFill>
          <a:srgbClr val="1E1B1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B83A26"/>
          </a:solidFill>
          <a:ln w="12700">
            <a:solidFill>
              <a:srgbClr val="B83A26">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D8CCBB"/>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731520" y="822960"/>
            <a:ext cx="3017520" cy="457200"/>
          </a:xfrm>
          <a:prstGeom prst="rect">
            <a:avLst/>
          </a:prstGeom>
          <a:noFill/>
          <a:ln/>
        </p:spPr>
        <p:txBody>
          <a:bodyPr wrap="square" lIns="0" tIns="0" rIns="0" bIns="0" rtlCol="0" anchor="ctr"/>
          <a:lstStyle/>
          <a:p>
            <a:pPr marL="0" indent="0">
              <a:buNone/>
            </a:pPr>
            <a:r>
              <a:rPr lang="en-US" sz="1800" b="1" dirty="0">
                <a:solidFill>
                  <a:srgbClr val="B83A26"/>
                </a:solidFill>
                <a:latin typeface="Noto Sans CJK KR" pitchFamily="34" charset="0"/>
                <a:ea typeface="Noto Sans CJK KR" pitchFamily="34" charset="-122"/>
                <a:cs typeface="Noto Sans CJK KR" pitchFamily="34" charset="-120"/>
              </a:rPr>
              <a:t>5. 이근학</a:t>
            </a:r>
            <a:endParaRPr lang="en-US" sz="1800" dirty="0"/>
          </a:p>
        </p:txBody>
      </p:sp>
      <p:sp>
        <p:nvSpPr>
          <p:cNvPr id="5" name="Text 3"/>
          <p:cNvSpPr/>
          <p:nvPr/>
        </p:nvSpPr>
        <p:spPr>
          <a:xfrm>
            <a:off x="731520" y="1417320"/>
            <a:ext cx="10424160" cy="1097280"/>
          </a:xfrm>
          <a:prstGeom prst="rect">
            <a:avLst/>
          </a:prstGeom>
          <a:noFill/>
          <a:ln/>
        </p:spPr>
        <p:txBody>
          <a:bodyPr wrap="square" lIns="0" tIns="0" rIns="0" bIns="0" rtlCol="0" anchor="ctr">
            <a:normAutofit/>
          </a:bodyPr>
          <a:lstStyle/>
          <a:p>
            <a:pPr marL="0" indent="0">
              <a:buNone/>
            </a:pPr>
            <a:r>
              <a:rPr lang="en-US" sz="3800" b="1" dirty="0">
                <a:solidFill>
                  <a:srgbClr val="FFFFFF"/>
                </a:solidFill>
                <a:latin typeface="Noto Sans CJK KR" pitchFamily="34" charset="0"/>
                <a:ea typeface="Noto Sans CJK KR" pitchFamily="34" charset="-122"/>
                <a:cs typeface="Noto Sans CJK KR" pitchFamily="34" charset="-120"/>
              </a:rPr>
              <a:t>「비둘기에게 영양제 챙겨주기」</a:t>
            </a:r>
            <a:endParaRPr lang="en-US" sz="3800" dirty="0"/>
          </a:p>
        </p:txBody>
      </p:sp>
      <p:sp>
        <p:nvSpPr>
          <p:cNvPr id="6" name="Shape 4"/>
          <p:cNvSpPr/>
          <p:nvPr/>
        </p:nvSpPr>
        <p:spPr>
          <a:xfrm>
            <a:off x="731520" y="2743200"/>
            <a:ext cx="3200400" cy="0"/>
          </a:xfrm>
          <a:prstGeom prst="line">
            <a:avLst/>
          </a:prstGeom>
          <a:noFill/>
          <a:ln w="25400">
            <a:solidFill>
              <a:srgbClr val="B83A26"/>
            </a:solidFill>
            <a:prstDash val="solid"/>
          </a:ln>
        </p:spPr>
      </p:sp>
      <p:sp>
        <p:nvSpPr>
          <p:cNvPr id="7" name="Text 5"/>
          <p:cNvSpPr/>
          <p:nvPr/>
        </p:nvSpPr>
        <p:spPr>
          <a:xfrm>
            <a:off x="749808" y="3246120"/>
            <a:ext cx="9829800" cy="2011680"/>
          </a:xfrm>
          <a:prstGeom prst="rect">
            <a:avLst/>
          </a:prstGeom>
          <a:noFill/>
          <a:ln/>
        </p:spPr>
        <p:txBody>
          <a:bodyPr wrap="square" lIns="508" tIns="508" rIns="508" bIns="508" rtlCol="0" anchor="ctr">
            <a:normAutofit/>
          </a:bodyPr>
          <a:lstStyle/>
          <a:p>
            <a:pPr marL="0" indent="0">
              <a:buNone/>
            </a:pPr>
            <a:r>
              <a:rPr lang="en-US" sz="1900" b="1" dirty="0">
                <a:solidFill>
                  <a:srgbClr val="EFE6D6"/>
                </a:solidFill>
                <a:latin typeface="Noto Sans CJK KR" pitchFamily="34" charset="0"/>
                <a:ea typeface="Noto Sans CJK KR" pitchFamily="34" charset="-122"/>
                <a:cs typeface="Noto Sans CJK KR" pitchFamily="34" charset="-120"/>
              </a:rPr>
              <a:t>이 작업 역시 다시 처음 개념으로 돌아가면 훨씬 강해진다.</a:t>
            </a:r>
            <a:endParaRPr lang="en-US" sz="1900" b="1" dirty="0"/>
          </a:p>
          <a:p>
            <a:pPr marL="0" indent="0">
              <a:buNone/>
            </a:pPr>
            <a:endParaRPr lang="en-US" sz="1900" b="1" dirty="0"/>
          </a:p>
          <a:p>
            <a:pPr marL="0" indent="0">
              <a:buNone/>
            </a:pPr>
            <a:r>
              <a:rPr lang="en-US" sz="1900" b="1" dirty="0">
                <a:solidFill>
                  <a:srgbClr val="EFE6D6"/>
                </a:solidFill>
                <a:latin typeface="Noto Sans CJK KR" pitchFamily="34" charset="0"/>
                <a:ea typeface="Noto Sans CJK KR" pitchFamily="34" charset="-122"/>
                <a:cs typeface="Noto Sans CJK KR" pitchFamily="34" charset="-120"/>
              </a:rPr>
              <a:t>처음 우리가 이야기했던 것은 ‘돌봄을 더 하자’가 아니었다.</a:t>
            </a:r>
            <a:endParaRPr lang="en-US" sz="1900" b="1" dirty="0"/>
          </a:p>
        </p:txBody>
      </p:sp>
      <p:sp>
        <p:nvSpPr>
          <p:cNvPr id="8" name="Text 6"/>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D8CCBB"/>
                </a:solidFill>
                <a:latin typeface="Noto Sans CJK KR" pitchFamily="34" charset="0"/>
                <a:ea typeface="Noto Sans CJK KR" pitchFamily="34" charset="-122"/>
                <a:cs typeface="Noto Sans CJK KR" pitchFamily="34" charset="-120"/>
              </a:rPr>
              <a:t>37 / 57</a:t>
            </a:r>
            <a:endParaRPr lang="en-US" sz="7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 38">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이근학 — 돌봄의 질문</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buNone/>
            </a:pPr>
            <a:r>
              <a:rPr lang="en-US" sz="1900" b="1" dirty="0">
                <a:solidFill>
                  <a:srgbClr val="111111"/>
                </a:solidFill>
                <a:latin typeface="Noto Sans CJK KR" pitchFamily="34" charset="0"/>
                <a:ea typeface="Noto Sans CJK KR" pitchFamily="34" charset="-122"/>
                <a:cs typeface="Noto Sans CJK KR" pitchFamily="34" charset="-120"/>
              </a:rPr>
              <a:t>오히려 질문은 이것이었다.</a:t>
            </a:r>
            <a:endParaRPr lang="en-US" sz="1900" b="1" dirty="0"/>
          </a:p>
          <a:p>
            <a:pPr marL="0" indent="0">
              <a:buNone/>
            </a:pPr>
            <a:endParaRPr lang="en-US" sz="1900" b="1" dirty="0"/>
          </a:p>
          <a:p>
            <a:pPr marL="0" indent="0">
              <a:buNone/>
            </a:pPr>
            <a:r>
              <a:rPr lang="en-US" sz="1900" b="1" dirty="0">
                <a:solidFill>
                  <a:srgbClr val="111111"/>
                </a:solidFill>
                <a:latin typeface="Noto Sans CJK KR" pitchFamily="34" charset="0"/>
                <a:ea typeface="Noto Sans CJK KR" pitchFamily="34" charset="-122"/>
                <a:cs typeface="Noto Sans CJK KR" pitchFamily="34" charset="-120"/>
              </a:rPr>
              <a:t>왜 나는 이 돌봄을 해야 하는가.  </a:t>
            </a:r>
            <a:endParaRPr lang="en-US" sz="1900" b="1" dirty="0"/>
          </a:p>
          <a:p>
            <a:pPr marL="0" indent="0">
              <a:buNone/>
            </a:pPr>
            <a:r>
              <a:rPr lang="en-US" sz="1900" b="1" dirty="0">
                <a:solidFill>
                  <a:srgbClr val="111111"/>
                </a:solidFill>
                <a:latin typeface="Noto Sans CJK KR" pitchFamily="34" charset="0"/>
                <a:ea typeface="Noto Sans CJK KR" pitchFamily="34" charset="-122"/>
                <a:cs typeface="Noto Sans CJK KR" pitchFamily="34" charset="-120"/>
              </a:rPr>
              <a:t>그리고 왜 어떤 돌봄은 당연하고 어떤 돌봄은 불필요한가.</a:t>
            </a:r>
            <a:endParaRPr lang="en-US" sz="1900" b="1" dirty="0"/>
          </a:p>
          <a:p>
            <a:pPr marL="0" indent="0">
              <a:buNone/>
            </a:pPr>
            <a:endParaRPr lang="en-US" sz="1900" b="1" dirty="0"/>
          </a:p>
          <a:p>
            <a:pPr marL="0" indent="0">
              <a:buNone/>
            </a:pPr>
            <a:r>
              <a:rPr lang="en-US" sz="1900" b="1" dirty="0">
                <a:solidFill>
                  <a:srgbClr val="111111"/>
                </a:solidFill>
                <a:latin typeface="Noto Sans CJK KR" pitchFamily="34" charset="0"/>
                <a:ea typeface="Noto Sans CJK KR" pitchFamily="34" charset="-122"/>
                <a:cs typeface="Noto Sans CJK KR" pitchFamily="34" charset="-120"/>
              </a:rPr>
              <a:t>출발점</a:t>
            </a:r>
            <a:endParaRPr lang="en-US" sz="1900" b="1" dirty="0"/>
          </a:p>
          <a:p>
            <a:pPr marL="0" indent="0">
              <a:buNone/>
            </a:pPr>
            <a:r>
              <a:rPr lang="en-US" sz="1900" b="1" dirty="0">
                <a:solidFill>
                  <a:srgbClr val="111111"/>
                </a:solidFill>
                <a:latin typeface="Noto Sans CJK KR" pitchFamily="34" charset="0"/>
                <a:ea typeface="Noto Sans CJK KR" pitchFamily="34" charset="-122"/>
                <a:cs typeface="Noto Sans CJK KR" pitchFamily="34" charset="-120"/>
              </a:rPr>
              <a:t>도시에서 비둘기를 돌보는 일은 ‘안 해도 되는 일’에 가깝다.</a:t>
            </a:r>
            <a:endParaRPr lang="en-US" sz="1900" b="1" dirty="0"/>
          </a:p>
          <a:p>
            <a:pPr marL="0" indent="0">
              <a:buNone/>
            </a:pPr>
            <a:endParaRPr lang="en-US" sz="1900" b="1" dirty="0"/>
          </a:p>
          <a:p>
            <a:pPr marL="0" indent="0">
              <a:buNone/>
            </a:pPr>
            <a:r>
              <a:rPr lang="en-US" sz="1900" b="1" dirty="0">
                <a:solidFill>
                  <a:srgbClr val="FF0000"/>
                </a:solidFill>
                <a:latin typeface="Noto Sans CJK KR" pitchFamily="34" charset="0"/>
                <a:ea typeface="Noto Sans CJK KR" pitchFamily="34" charset="-122"/>
                <a:cs typeface="Noto Sans CJK KR" pitchFamily="34" charset="-120"/>
              </a:rPr>
              <a:t>누구도 요구하지 않는다.</a:t>
            </a:r>
            <a:endParaRPr lang="en-US" sz="1900" b="1" dirty="0">
              <a:solidFill>
                <a:srgbClr val="FF0000"/>
              </a:solidFill>
            </a:endParaRPr>
          </a:p>
          <a:p>
            <a:pPr marL="0" indent="0">
              <a:buNone/>
            </a:pPr>
            <a:endParaRPr lang="en-US" sz="1900" b="1" dirty="0">
              <a:solidFill>
                <a:srgbClr val="FF0000"/>
              </a:solidFill>
            </a:endParaRPr>
          </a:p>
          <a:p>
            <a:pPr marL="0" indent="0">
              <a:buNone/>
            </a:pPr>
            <a:r>
              <a:rPr lang="en-US" sz="1900" b="1" dirty="0">
                <a:solidFill>
                  <a:srgbClr val="FF0000"/>
                </a:solidFill>
                <a:latin typeface="Noto Sans CJK KR" pitchFamily="34" charset="0"/>
                <a:ea typeface="Noto Sans CJK KR" pitchFamily="34" charset="-122"/>
                <a:cs typeface="Noto Sans CJK KR" pitchFamily="34" charset="-120"/>
              </a:rPr>
              <a:t>오히려 하지 말라고 할 가능성이 높다.</a:t>
            </a:r>
            <a:endParaRPr lang="en-US" sz="1900" b="1" dirty="0">
              <a:solidFill>
                <a:srgbClr val="FF0000"/>
              </a:solidFill>
            </a:endParaRPr>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38 / 57</a:t>
            </a:r>
            <a:endParaRPr lang="en-US" sz="7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39">
    <p:bg>
      <p:bgPr>
        <a:solidFill>
          <a:srgbClr val="1E1B1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B83A26"/>
          </a:solidFill>
          <a:ln w="12700">
            <a:solidFill>
              <a:srgbClr val="B83A26">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D8CCBB"/>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FFFFFF"/>
                </a:solidFill>
                <a:latin typeface="Noto Sans CJK KR" pitchFamily="34" charset="0"/>
                <a:ea typeface="Noto Sans CJK KR" pitchFamily="34" charset="-122"/>
                <a:cs typeface="Noto Sans CJK KR" pitchFamily="34" charset="-120"/>
              </a:rPr>
              <a:t>이근학 — 돌봄의 경계</a:t>
            </a:r>
            <a:endParaRPr lang="en-US" sz="2600" dirty="0"/>
          </a:p>
        </p:txBody>
      </p:sp>
      <p:sp>
        <p:nvSpPr>
          <p:cNvPr id="5" name="Shape 3"/>
          <p:cNvSpPr/>
          <p:nvPr/>
        </p:nvSpPr>
        <p:spPr>
          <a:xfrm>
            <a:off x="566928" y="1170432"/>
            <a:ext cx="10789920" cy="0"/>
          </a:xfrm>
          <a:prstGeom prst="line">
            <a:avLst/>
          </a:prstGeom>
          <a:noFill/>
          <a:ln w="13970">
            <a:solidFill>
              <a:srgbClr val="B83A26"/>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2300" b="1" dirty="0">
                <a:solidFill>
                  <a:srgbClr val="F8F1E5"/>
                </a:solidFill>
                <a:latin typeface="Noto Sans CJK KR" pitchFamily="34" charset="0"/>
                <a:ea typeface="Noto Sans CJK KR" pitchFamily="34" charset="-122"/>
                <a:cs typeface="Noto Sans CJK KR" pitchFamily="34" charset="-120"/>
              </a:rPr>
              <a:t>여기서 이 작업은 아주 정확하게 프로젝트 안으로 들어온다.</a:t>
            </a:r>
            <a:endParaRPr lang="en-US" sz="2300" b="1" dirty="0"/>
          </a:p>
          <a:p>
            <a:pPr marL="0" indent="0">
              <a:lnSpc>
                <a:spcPct val="150000"/>
              </a:lnSpc>
              <a:buNone/>
            </a:pPr>
            <a:endParaRPr lang="en-US" sz="2300" b="1" dirty="0"/>
          </a:p>
          <a:p>
            <a:pPr marL="0" indent="0">
              <a:lnSpc>
                <a:spcPct val="150000"/>
              </a:lnSpc>
              <a:buNone/>
            </a:pPr>
            <a:r>
              <a:rPr lang="en-US" sz="2300" b="1" dirty="0">
                <a:solidFill>
                  <a:srgbClr val="F8F1E5"/>
                </a:solidFill>
                <a:latin typeface="Noto Sans CJK KR" pitchFamily="34" charset="0"/>
                <a:ea typeface="Noto Sans CJK KR" pitchFamily="34" charset="-122"/>
                <a:cs typeface="Noto Sans CJK KR" pitchFamily="34" charset="-120"/>
              </a:rPr>
              <a:t>우리는 가족은 돌봐야 한다고 배운다.  </a:t>
            </a:r>
            <a:endParaRPr lang="en-US" sz="2300" b="1" dirty="0"/>
          </a:p>
          <a:p>
            <a:pPr marL="0" indent="0">
              <a:lnSpc>
                <a:spcPct val="150000"/>
              </a:lnSpc>
              <a:buNone/>
            </a:pPr>
            <a:r>
              <a:rPr lang="en-US" sz="2300" b="1" dirty="0">
                <a:solidFill>
                  <a:srgbClr val="F8F1E5"/>
                </a:solidFill>
                <a:latin typeface="Noto Sans CJK KR" pitchFamily="34" charset="0"/>
                <a:ea typeface="Noto Sans CJK KR" pitchFamily="34" charset="-122"/>
                <a:cs typeface="Noto Sans CJK KR" pitchFamily="34" charset="-120"/>
              </a:rPr>
              <a:t>아이를 돌봐야 한다.  </a:t>
            </a:r>
            <a:endParaRPr lang="en-US" sz="2300" b="1" dirty="0"/>
          </a:p>
          <a:p>
            <a:pPr marL="0" indent="0">
              <a:lnSpc>
                <a:spcPct val="150000"/>
              </a:lnSpc>
              <a:buNone/>
            </a:pPr>
            <a:r>
              <a:rPr lang="en-US" sz="2300" b="1" dirty="0">
                <a:solidFill>
                  <a:srgbClr val="F8F1E5"/>
                </a:solidFill>
                <a:latin typeface="Noto Sans CJK KR" pitchFamily="34" charset="0"/>
                <a:ea typeface="Noto Sans CJK KR" pitchFamily="34" charset="-122"/>
                <a:cs typeface="Noto Sans CJK KR" pitchFamily="34" charset="-120"/>
              </a:rPr>
              <a:t>부모를 돌봐야 한다.</a:t>
            </a:r>
            <a:endParaRPr lang="en-US" sz="2300" b="1" dirty="0"/>
          </a:p>
          <a:p>
            <a:pPr marL="0" indent="0">
              <a:lnSpc>
                <a:spcPct val="150000"/>
              </a:lnSpc>
              <a:buNone/>
            </a:pPr>
            <a:endParaRPr lang="en-US" sz="2300" b="1" dirty="0"/>
          </a:p>
          <a:p>
            <a:pPr marL="0" indent="0">
              <a:lnSpc>
                <a:spcPct val="150000"/>
              </a:lnSpc>
              <a:buNone/>
            </a:pPr>
            <a:r>
              <a:rPr lang="en-US" sz="2300" b="1" dirty="0">
                <a:solidFill>
                  <a:srgbClr val="F8F1E5"/>
                </a:solidFill>
                <a:latin typeface="Noto Sans CJK KR" pitchFamily="34" charset="0"/>
                <a:ea typeface="Noto Sans CJK KR" pitchFamily="34" charset="-122"/>
                <a:cs typeface="Noto Sans CJK KR" pitchFamily="34" charset="-120"/>
              </a:rPr>
              <a:t>그런데 비둘기는?</a:t>
            </a:r>
            <a:endParaRPr lang="en-US" sz="2300" b="1" dirty="0"/>
          </a:p>
          <a:p>
            <a:pPr marL="0" indent="0">
              <a:lnSpc>
                <a:spcPct val="150000"/>
              </a:lnSpc>
              <a:buNone/>
            </a:pPr>
            <a:endParaRPr lang="en-US" sz="2300" b="1" dirty="0"/>
          </a:p>
          <a:p>
            <a:pPr marL="0" indent="0">
              <a:lnSpc>
                <a:spcPct val="150000"/>
              </a:lnSpc>
              <a:buNone/>
            </a:pPr>
            <a:r>
              <a:rPr lang="en-US" sz="2300" b="1" dirty="0">
                <a:solidFill>
                  <a:srgbClr val="F8F1E5"/>
                </a:solidFill>
                <a:latin typeface="Noto Sans CJK KR" pitchFamily="34" charset="0"/>
                <a:ea typeface="Noto Sans CJK KR" pitchFamily="34" charset="-122"/>
                <a:cs typeface="Noto Sans CJK KR" pitchFamily="34" charset="-120"/>
              </a:rPr>
              <a:t>왜 돌봄의 경계는 거기서 끝나는가</a:t>
            </a:r>
            <a:r>
              <a:rPr lang="en-US" sz="2300" dirty="0">
                <a:solidFill>
                  <a:srgbClr val="F8F1E5"/>
                </a:solidFill>
                <a:latin typeface="Noto Sans CJK KR" pitchFamily="34" charset="0"/>
                <a:ea typeface="Noto Sans CJK KR" pitchFamily="34" charset="-122"/>
                <a:cs typeface="Noto Sans CJK KR" pitchFamily="34" charset="-120"/>
              </a:rPr>
              <a:t>.</a:t>
            </a:r>
            <a:endParaRPr lang="en-US" sz="2300"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D8CCBB"/>
                </a:solidFill>
                <a:latin typeface="Noto Sans CJK KR" pitchFamily="34" charset="0"/>
                <a:ea typeface="Noto Sans CJK KR" pitchFamily="34" charset="-122"/>
                <a:cs typeface="Noto Sans CJK KR" pitchFamily="34" charset="-120"/>
              </a:rPr>
              <a:t>39 / 57</a:t>
            </a:r>
            <a:endParaRPr lang="en-US" sz="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분석의 기준</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1650" b="1" dirty="0">
                <a:solidFill>
                  <a:srgbClr val="111111"/>
                </a:solidFill>
                <a:latin typeface="Noto Sans CJK KR" pitchFamily="34" charset="0"/>
                <a:ea typeface="Noto Sans CJK KR" pitchFamily="34" charset="-122"/>
                <a:cs typeface="Noto Sans CJK KR" pitchFamily="34" charset="-120"/>
              </a:rPr>
              <a:t>이 기준으로 보면 지금 참여자들의 프로젝트는 모두 같은 수준으로 완성되어 있지는 않아. 어떤 작업은 이미 「안 해도 되는 일」의 정치적 핵심에 깊이 들어와 있고, 어떤 작업은 좋은 아이디어이지만 아직 ‘프로그램’이나 ‘캠페인’에 가까워. 그래서 나는 이걸 칭찬하는 방식보다, 각 작업이 어디에서 출발했고, 무엇을 흔들며, 어디까지 갈 수 있는지를 냉정하게 분석하는 방식으로 보는 게 맞다고 생각해.</a:t>
            </a:r>
            <a:endParaRPr lang="en-US" sz="1650" b="1" dirty="0"/>
          </a:p>
          <a:p>
            <a:pPr marL="0" indent="0">
              <a:lnSpc>
                <a:spcPct val="150000"/>
              </a:lnSpc>
              <a:buNone/>
            </a:pPr>
            <a:endParaRPr lang="en-US" sz="1650" b="1" dirty="0"/>
          </a:p>
          <a:p>
            <a:pPr marL="0" indent="0">
              <a:lnSpc>
                <a:spcPct val="150000"/>
              </a:lnSpc>
              <a:buNone/>
            </a:pPr>
            <a:r>
              <a:rPr lang="en-US" sz="1650" b="1" dirty="0">
                <a:solidFill>
                  <a:srgbClr val="111111"/>
                </a:solidFill>
                <a:latin typeface="Noto Sans CJK KR" pitchFamily="34" charset="0"/>
                <a:ea typeface="Noto Sans CJK KR" pitchFamily="34" charset="-122"/>
                <a:cs typeface="Noto Sans CJK KR" pitchFamily="34" charset="-120"/>
              </a:rPr>
              <a:t>현재 기획안에 구체적으로 제시된 여섯 프로젝트를 기준으로 다시 볼게.</a:t>
            </a:r>
            <a:endParaRPr lang="en-US" sz="1650" b="1"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04 / 57</a:t>
            </a:r>
            <a:endParaRPr lang="en-US" sz="7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Slide 40">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이근학 — 미리 돌보는 행위</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미학적 성과</a:t>
            </a:r>
            <a:endParaRPr lang="en-US" sz="1800" b="1" dirty="0"/>
          </a:p>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이근학은 돌봄의 방향을 엉뚱한 곳으로 이동시킨다.</a:t>
            </a:r>
            <a:endParaRPr lang="en-US" sz="1800" b="1" dirty="0"/>
          </a:p>
          <a:p>
            <a:pPr marL="0" indent="0">
              <a:lnSpc>
                <a:spcPct val="150000"/>
              </a:lnSpc>
              <a:buNone/>
            </a:pPr>
            <a:endParaRPr lang="en-US" sz="1800" b="1" dirty="0"/>
          </a:p>
          <a:p>
            <a:pPr marL="0" indent="0">
              <a:lnSpc>
                <a:spcPct val="150000"/>
              </a:lnSpc>
              <a:buNone/>
            </a:pPr>
            <a:r>
              <a:rPr lang="en-US" sz="1800" b="1" dirty="0">
                <a:solidFill>
                  <a:srgbClr val="FF0000"/>
                </a:solidFill>
                <a:latin typeface="Noto Sans CJK KR" pitchFamily="34" charset="0"/>
                <a:ea typeface="Noto Sans CJK KR" pitchFamily="34" charset="-122"/>
                <a:cs typeface="Noto Sans CJK KR" pitchFamily="34" charset="-120"/>
              </a:rPr>
              <a:t>필요한 사람을 돌보는 것이 아니라, 아무도 부탁하지 않은 존재의 미래를 미리 돌본다.</a:t>
            </a:r>
            <a:endParaRPr lang="en-US" sz="1800" b="1" dirty="0">
              <a:solidFill>
                <a:srgbClr val="FF0000"/>
              </a:solidFill>
            </a:endParaRPr>
          </a:p>
          <a:p>
            <a:pPr marL="0" indent="0">
              <a:lnSpc>
                <a:spcPct val="150000"/>
              </a:lnSpc>
              <a:buNone/>
            </a:pPr>
            <a:endParaRPr lang="en-US" sz="1800" b="1" dirty="0">
              <a:solidFill>
                <a:srgbClr val="FF0000"/>
              </a:solidFill>
            </a:endParaRPr>
          </a:p>
          <a:p>
            <a:pPr marL="0" indent="0">
              <a:lnSpc>
                <a:spcPct val="150000"/>
              </a:lnSpc>
              <a:buNone/>
            </a:pPr>
            <a:r>
              <a:rPr lang="en-US" sz="1800" b="1" dirty="0">
                <a:solidFill>
                  <a:srgbClr val="FF0000"/>
                </a:solidFill>
                <a:latin typeface="Noto Sans CJK KR" pitchFamily="34" charset="0"/>
                <a:ea typeface="Noto Sans CJK KR" pitchFamily="34" charset="-122"/>
                <a:cs typeface="Noto Sans CJK KR" pitchFamily="34" charset="-120"/>
              </a:rPr>
              <a:t>나는 이 ‘미리’가 중요하다고 본다.</a:t>
            </a:r>
            <a:endParaRPr lang="en-US" sz="1800" b="1" dirty="0">
              <a:solidFill>
                <a:srgbClr val="FF0000"/>
              </a:solidFill>
            </a:endParaRPr>
          </a:p>
          <a:p>
            <a:pPr marL="0" indent="0">
              <a:lnSpc>
                <a:spcPct val="150000"/>
              </a:lnSpc>
              <a:buNone/>
            </a:pPr>
            <a:endParaRPr lang="en-US" sz="1800" b="1" dirty="0">
              <a:solidFill>
                <a:srgbClr val="FF0000"/>
              </a:solidFill>
            </a:endParaRPr>
          </a:p>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아직 아프지 않은 비둘기를 걱정하는 것.</a:t>
            </a:r>
            <a:endParaRPr lang="en-US" sz="1800" b="1" dirty="0"/>
          </a:p>
          <a:p>
            <a:pPr marL="0" indent="0">
              <a:lnSpc>
                <a:spcPct val="150000"/>
              </a:lnSpc>
              <a:buNone/>
            </a:pPr>
            <a:endParaRPr lang="en-US" sz="1800" b="1" dirty="0"/>
          </a:p>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이것은 </a:t>
            </a:r>
            <a:r>
              <a:rPr lang="en-US" sz="1800" b="1" dirty="0">
                <a:solidFill>
                  <a:srgbClr val="FF0000"/>
                </a:solidFill>
                <a:latin typeface="Noto Sans CJK KR" pitchFamily="34" charset="0"/>
                <a:ea typeface="Noto Sans CJK KR" pitchFamily="34" charset="-122"/>
                <a:cs typeface="Noto Sans CJK KR" pitchFamily="34" charset="-120"/>
              </a:rPr>
              <a:t>현재의 문제를 해결하는 행위가 아니라 도착하지 않은 미래를 돌보는 행위다.</a:t>
            </a:r>
            <a:endParaRPr lang="en-US" sz="1800" b="1" dirty="0">
              <a:solidFill>
                <a:srgbClr val="FF0000"/>
              </a:solidFill>
            </a:endParaRPr>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40 / 57</a:t>
            </a:r>
            <a:endParaRPr lang="en-US" sz="7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name="Slide 41">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이근학 — 오지 않은 미래의 민주주의</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그래서 </a:t>
            </a:r>
            <a:r>
              <a:rPr lang="en-US" sz="1800" b="1" dirty="0">
                <a:solidFill>
                  <a:srgbClr val="FF0000"/>
                </a:solidFill>
                <a:latin typeface="Noto Sans CJK KR" pitchFamily="34" charset="0"/>
                <a:ea typeface="Noto Sans CJK KR" pitchFamily="34" charset="-122"/>
                <a:cs typeface="Noto Sans CJK KR" pitchFamily="34" charset="-120"/>
              </a:rPr>
              <a:t>「오지 않은 미래의 민주주의」라는 전체 개념과 가장 직접적으로 연결될 수도 있다.</a:t>
            </a:r>
            <a:endParaRPr lang="en-US" sz="1800" b="1" dirty="0">
              <a:solidFill>
                <a:srgbClr val="FF0000"/>
              </a:solidFill>
            </a:endParaRPr>
          </a:p>
          <a:p>
            <a:pPr marL="0" indent="0">
              <a:lnSpc>
                <a:spcPct val="150000"/>
              </a:lnSpc>
              <a:buNone/>
            </a:pPr>
            <a:endParaRPr lang="en-US" sz="1800" b="1" dirty="0">
              <a:solidFill>
                <a:srgbClr val="FF0000"/>
              </a:solidFill>
            </a:endParaRPr>
          </a:p>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정치적 성과</a:t>
            </a:r>
            <a:endParaRPr lang="en-US" sz="1800" b="1" dirty="0"/>
          </a:p>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하지만 여기에는 중요한 역설이 있다.</a:t>
            </a:r>
            <a:endParaRPr lang="en-US" sz="1800" b="1" dirty="0"/>
          </a:p>
          <a:p>
            <a:pPr marL="0" indent="0">
              <a:lnSpc>
                <a:spcPct val="150000"/>
              </a:lnSpc>
              <a:buNone/>
            </a:pPr>
            <a:endParaRPr lang="en-US" sz="1800" b="1" dirty="0"/>
          </a:p>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처음 프로젝트는 ‘</a:t>
            </a:r>
            <a:r>
              <a:rPr lang="en-US" sz="1800" b="1" dirty="0">
                <a:solidFill>
                  <a:srgbClr val="FF0000"/>
                </a:solidFill>
                <a:latin typeface="Noto Sans CJK KR" pitchFamily="34" charset="0"/>
                <a:ea typeface="Noto Sans CJK KR" pitchFamily="34" charset="-122"/>
                <a:cs typeface="Noto Sans CJK KR" pitchFamily="34" charset="-120"/>
              </a:rPr>
              <a:t>돌봄 노동을 잠시 멈춰보자’고 말했다.</a:t>
            </a:r>
            <a:endParaRPr lang="en-US" sz="1800" b="1" dirty="0">
              <a:solidFill>
                <a:srgbClr val="FF0000"/>
              </a:solidFill>
            </a:endParaRPr>
          </a:p>
          <a:p>
            <a:pPr marL="0" indent="0">
              <a:lnSpc>
                <a:spcPct val="150000"/>
              </a:lnSpc>
              <a:buNone/>
            </a:pPr>
            <a:endParaRPr lang="en-US" sz="1800" b="1" dirty="0">
              <a:solidFill>
                <a:srgbClr val="FF0000"/>
              </a:solidFill>
            </a:endParaRPr>
          </a:p>
          <a:p>
            <a:pPr marL="0" indent="0">
              <a:lnSpc>
                <a:spcPct val="150000"/>
              </a:lnSpc>
              <a:buNone/>
            </a:pPr>
            <a:r>
              <a:rPr lang="en-US" sz="1800" b="1" dirty="0">
                <a:solidFill>
                  <a:srgbClr val="FF0000"/>
                </a:solidFill>
                <a:latin typeface="Noto Sans CJK KR" pitchFamily="34" charset="0"/>
                <a:ea typeface="Noto Sans CJK KR" pitchFamily="34" charset="-122"/>
                <a:cs typeface="Noto Sans CJK KR" pitchFamily="34" charset="-120"/>
              </a:rPr>
              <a:t>이근학은 오히려 돌봄을 하나 더 만든다.</a:t>
            </a:r>
            <a:endParaRPr lang="en-US" sz="1800" b="1" dirty="0">
              <a:solidFill>
                <a:srgbClr val="FF0000"/>
              </a:solidFill>
            </a:endParaRPr>
          </a:p>
          <a:p>
            <a:pPr marL="0" indent="0">
              <a:lnSpc>
                <a:spcPct val="150000"/>
              </a:lnSpc>
              <a:buNone/>
            </a:pPr>
            <a:endParaRPr lang="en-US" sz="1800" b="1" dirty="0">
              <a:solidFill>
                <a:srgbClr val="FF0000"/>
              </a:solidFill>
            </a:endParaRPr>
          </a:p>
          <a:p>
            <a:pPr marL="0" indent="0">
              <a:lnSpc>
                <a:spcPct val="150000"/>
              </a:lnSpc>
              <a:buNone/>
            </a:pPr>
            <a:r>
              <a:rPr lang="en-US" sz="1800" b="1" dirty="0">
                <a:solidFill>
                  <a:srgbClr val="FF0000"/>
                </a:solidFill>
                <a:latin typeface="Noto Sans CJK KR" pitchFamily="34" charset="0"/>
                <a:ea typeface="Noto Sans CJK KR" pitchFamily="34" charset="-122"/>
                <a:cs typeface="Noto Sans CJK KR" pitchFamily="34" charset="-120"/>
              </a:rPr>
              <a:t>나는 이 모순이 좋다고 본다.</a:t>
            </a:r>
            <a:endParaRPr lang="en-US" sz="1800" b="1" dirty="0">
              <a:solidFill>
                <a:srgbClr val="FF0000"/>
              </a:solidFill>
            </a:endParaRPr>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41 / 57</a:t>
            </a:r>
            <a:endParaRPr lang="en-US" sz="7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Slide 42">
    <p:bg>
      <p:bgPr>
        <a:solidFill>
          <a:srgbClr val="1E1B1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B83A26"/>
          </a:solidFill>
          <a:ln w="12700">
            <a:solidFill>
              <a:srgbClr val="B83A26">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D8CCBB"/>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FFFFFF"/>
                </a:solidFill>
                <a:latin typeface="Noto Sans CJK KR" pitchFamily="34" charset="0"/>
                <a:ea typeface="Noto Sans CJK KR" pitchFamily="34" charset="-122"/>
                <a:cs typeface="Noto Sans CJK KR" pitchFamily="34" charset="-120"/>
              </a:rPr>
              <a:t>이근학 — 돌봄의 방향을 선택하는 권리</a:t>
            </a:r>
            <a:endParaRPr lang="en-US" sz="2600" dirty="0"/>
          </a:p>
        </p:txBody>
      </p:sp>
      <p:sp>
        <p:nvSpPr>
          <p:cNvPr id="5" name="Shape 3"/>
          <p:cNvSpPr/>
          <p:nvPr/>
        </p:nvSpPr>
        <p:spPr>
          <a:xfrm>
            <a:off x="566928" y="1170432"/>
            <a:ext cx="10789920" cy="0"/>
          </a:xfrm>
          <a:prstGeom prst="line">
            <a:avLst/>
          </a:prstGeom>
          <a:noFill/>
          <a:ln w="13970">
            <a:solidFill>
              <a:srgbClr val="B83A26"/>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buNone/>
            </a:pPr>
            <a:r>
              <a:rPr lang="en-US" sz="1800" b="1" dirty="0">
                <a:solidFill>
                  <a:srgbClr val="F8F1E5"/>
                </a:solidFill>
                <a:latin typeface="Noto Sans CJK KR" pitchFamily="34" charset="0"/>
                <a:ea typeface="Noto Sans CJK KR" pitchFamily="34" charset="-122"/>
                <a:cs typeface="Noto Sans CJK KR" pitchFamily="34" charset="-120"/>
              </a:rPr>
              <a:t>왜냐하면 이 프로젝트가 말하는 것은 ‘하지 말자’가 아니기 때문이다.</a:t>
            </a:r>
            <a:endParaRPr lang="en-US" sz="1800" b="1" dirty="0"/>
          </a:p>
          <a:p>
            <a:pPr marL="0" indent="0">
              <a:buNone/>
            </a:pPr>
            <a:endParaRPr lang="en-US" sz="1800" b="1" dirty="0"/>
          </a:p>
          <a:p>
            <a:pPr marL="0" indent="0">
              <a:buNone/>
            </a:pPr>
            <a:r>
              <a:rPr lang="en-US" sz="1800" b="1" dirty="0">
                <a:solidFill>
                  <a:srgbClr val="F8F1E5"/>
                </a:solidFill>
                <a:latin typeface="Noto Sans CJK KR" pitchFamily="34" charset="0"/>
                <a:ea typeface="Noto Sans CJK KR" pitchFamily="34" charset="-122"/>
                <a:cs typeface="Noto Sans CJK KR" pitchFamily="34" charset="-120"/>
              </a:rPr>
              <a:t>내가 정말 해야 하는 돌봄과, 사회가 나에게 시킨 돌봄을 다시 구별하는 것.</a:t>
            </a:r>
            <a:endParaRPr lang="en-US" sz="1800" b="1" dirty="0"/>
          </a:p>
          <a:p>
            <a:pPr marL="0" indent="0">
              <a:buNone/>
            </a:pPr>
            <a:endParaRPr lang="en-US" sz="1800" b="1" dirty="0"/>
          </a:p>
          <a:p>
            <a:pPr marL="0" indent="0">
              <a:buNone/>
            </a:pPr>
            <a:r>
              <a:rPr lang="en-US" sz="1800" b="1" dirty="0">
                <a:solidFill>
                  <a:srgbClr val="F8F1E5"/>
                </a:solidFill>
                <a:latin typeface="Noto Sans CJK KR" pitchFamily="34" charset="0"/>
                <a:ea typeface="Noto Sans CJK KR" pitchFamily="34" charset="-122"/>
                <a:cs typeface="Noto Sans CJK KR" pitchFamily="34" charset="-120"/>
              </a:rPr>
              <a:t>가족에게 억지로 해야 하는 돌봄을 멈추고, 아무도 요구하지 않은 비둘기를 자발적으로 돌볼 수도 있다.</a:t>
            </a:r>
            <a:endParaRPr lang="en-US" sz="1800" b="1" dirty="0"/>
          </a:p>
          <a:p>
            <a:pPr marL="0" indent="0">
              <a:buNone/>
            </a:pPr>
            <a:endParaRPr lang="en-US" sz="1800" b="1" dirty="0"/>
          </a:p>
          <a:p>
            <a:pPr marL="0" indent="0">
              <a:buNone/>
            </a:pPr>
            <a:r>
              <a:rPr lang="en-US" sz="1800" b="1" dirty="0">
                <a:solidFill>
                  <a:srgbClr val="F8F1E5"/>
                </a:solidFill>
                <a:latin typeface="Noto Sans CJK KR" pitchFamily="34" charset="0"/>
                <a:ea typeface="Noto Sans CJK KR" pitchFamily="34" charset="-122"/>
                <a:cs typeface="Noto Sans CJK KR" pitchFamily="34" charset="-120"/>
              </a:rPr>
              <a:t>그 순간 </a:t>
            </a:r>
            <a:r>
              <a:rPr lang="en-US" sz="1800" b="1" dirty="0">
                <a:solidFill>
                  <a:srgbClr val="FF0000"/>
                </a:solidFill>
                <a:latin typeface="Noto Sans CJK KR" pitchFamily="34" charset="0"/>
                <a:ea typeface="Noto Sans CJK KR" pitchFamily="34" charset="-122"/>
                <a:cs typeface="Noto Sans CJK KR" pitchFamily="34" charset="-120"/>
              </a:rPr>
              <a:t>돌봄은 의무에서 선택으로 이동한다</a:t>
            </a:r>
            <a:r>
              <a:rPr lang="en-US" sz="1800" b="1" dirty="0">
                <a:solidFill>
                  <a:srgbClr val="F8F1E5"/>
                </a:solidFill>
                <a:latin typeface="Noto Sans CJK KR" pitchFamily="34" charset="0"/>
                <a:ea typeface="Noto Sans CJK KR" pitchFamily="34" charset="-122"/>
                <a:cs typeface="Noto Sans CJK KR" pitchFamily="34" charset="-120"/>
              </a:rPr>
              <a:t>.</a:t>
            </a:r>
            <a:endParaRPr lang="en-US" sz="1800" b="1" dirty="0"/>
          </a:p>
          <a:p>
            <a:pPr marL="0" indent="0">
              <a:buNone/>
            </a:pPr>
            <a:endParaRPr lang="en-US" sz="1800" b="1" dirty="0"/>
          </a:p>
          <a:p>
            <a:pPr marL="0" indent="0">
              <a:buNone/>
            </a:pPr>
            <a:r>
              <a:rPr lang="en-US" sz="1800" b="1" dirty="0">
                <a:solidFill>
                  <a:srgbClr val="F8F1E5"/>
                </a:solidFill>
                <a:latin typeface="Noto Sans CJK KR" pitchFamily="34" charset="0"/>
                <a:ea typeface="Noto Sans CJK KR" pitchFamily="34" charset="-122"/>
                <a:cs typeface="Noto Sans CJK KR" pitchFamily="34" charset="-120"/>
              </a:rPr>
              <a:t>이것이 핵심이다.</a:t>
            </a:r>
            <a:endParaRPr lang="en-US" sz="1800" b="1"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D8CCBB"/>
                </a:solidFill>
                <a:latin typeface="Noto Sans CJK KR" pitchFamily="34" charset="0"/>
                <a:ea typeface="Noto Sans CJK KR" pitchFamily="34" charset="-122"/>
                <a:cs typeface="Noto Sans CJK KR" pitchFamily="34" charset="-120"/>
              </a:rPr>
              <a:t>42 / 57</a:t>
            </a:r>
            <a:endParaRPr lang="en-US" sz="7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 43">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이근학 — 학제적 가치</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학제적 가치</a:t>
            </a:r>
            <a:endParaRPr lang="en-US" sz="1700" b="1" dirty="0"/>
          </a:p>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돌봄윤리, 포스트휴머니즘, 다종간 공존, 도시생태학, 동물연구와 연결된다.</a:t>
            </a:r>
            <a:endParaRPr lang="en-US" sz="1700" b="1" dirty="0"/>
          </a:p>
          <a:p>
            <a:pPr marL="0" indent="0">
              <a:lnSpc>
                <a:spcPct val="150000"/>
              </a:lnSpc>
              <a:buNone/>
            </a:pPr>
            <a:endParaRPr lang="en-US" sz="1700" b="1" dirty="0"/>
          </a:p>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다만 실제 영양제 급여는 생태적·동물복지적 검토가 반드시 필요하다.</a:t>
            </a:r>
            <a:endParaRPr lang="en-US" sz="1700" b="1" dirty="0"/>
          </a:p>
          <a:p>
            <a:pPr marL="0" indent="0">
              <a:lnSpc>
                <a:spcPct val="150000"/>
              </a:lnSpc>
              <a:buNone/>
            </a:pPr>
            <a:endParaRPr lang="en-US" sz="1700" b="1" dirty="0"/>
          </a:p>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개념적으로 나는 이렇게 정리하겠다.</a:t>
            </a:r>
            <a:endParaRPr lang="en-US" sz="1700" b="1" dirty="0"/>
          </a:p>
          <a:p>
            <a:pPr marL="0" indent="0">
              <a:lnSpc>
                <a:spcPct val="150000"/>
              </a:lnSpc>
              <a:buNone/>
            </a:pPr>
            <a:endParaRPr lang="en-US" sz="1700" b="1" dirty="0"/>
          </a:p>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이근학의 작업은 </a:t>
            </a:r>
            <a:r>
              <a:rPr lang="en-US" sz="1700" b="1" dirty="0">
                <a:solidFill>
                  <a:srgbClr val="FF0000"/>
                </a:solidFill>
                <a:latin typeface="Noto Sans CJK KR" pitchFamily="34" charset="0"/>
                <a:ea typeface="Noto Sans CJK KR" pitchFamily="34" charset="-122"/>
                <a:cs typeface="Noto Sans CJK KR" pitchFamily="34" charset="-120"/>
              </a:rPr>
              <a:t>돌봄을 확대하는 일이 아니라, 돌봄의 방향을 스스로 결정할 권리를 되찾는 일이다</a:t>
            </a:r>
            <a:r>
              <a:rPr lang="en-US" sz="1700" b="1" dirty="0">
                <a:solidFill>
                  <a:srgbClr val="111111"/>
                </a:solidFill>
                <a:latin typeface="Noto Sans CJK KR" pitchFamily="34" charset="0"/>
                <a:ea typeface="Noto Sans CJK KR" pitchFamily="34" charset="-122"/>
                <a:cs typeface="Noto Sans CJK KR" pitchFamily="34" charset="-120"/>
              </a:rPr>
              <a:t>.</a:t>
            </a:r>
            <a:endParaRPr lang="en-US" sz="1700" b="1"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43 / 57</a:t>
            </a:r>
            <a:endParaRPr lang="en-US" sz="7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name="Slide 44">
    <p:bg>
      <p:bgPr>
        <a:solidFill>
          <a:srgbClr val="1E1B1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B83A26"/>
          </a:solidFill>
          <a:ln w="12700">
            <a:solidFill>
              <a:srgbClr val="B83A26">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D8CCBB"/>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731520" y="822960"/>
            <a:ext cx="3017520" cy="457200"/>
          </a:xfrm>
          <a:prstGeom prst="rect">
            <a:avLst/>
          </a:prstGeom>
          <a:noFill/>
          <a:ln/>
        </p:spPr>
        <p:txBody>
          <a:bodyPr wrap="square" lIns="0" tIns="0" rIns="0" bIns="0" rtlCol="0" anchor="ctr"/>
          <a:lstStyle/>
          <a:p>
            <a:pPr marL="0" indent="0">
              <a:buNone/>
            </a:pPr>
            <a:r>
              <a:rPr lang="en-US" sz="1800" b="1" dirty="0">
                <a:solidFill>
                  <a:srgbClr val="B83A26"/>
                </a:solidFill>
                <a:latin typeface="Noto Sans CJK KR" pitchFamily="34" charset="0"/>
                <a:ea typeface="Noto Sans CJK KR" pitchFamily="34" charset="-122"/>
                <a:cs typeface="Noto Sans CJK KR" pitchFamily="34" charset="-120"/>
              </a:rPr>
              <a:t>6. 박소연</a:t>
            </a:r>
            <a:endParaRPr lang="en-US" sz="1800" dirty="0"/>
          </a:p>
        </p:txBody>
      </p:sp>
      <p:sp>
        <p:nvSpPr>
          <p:cNvPr id="5" name="Text 3"/>
          <p:cNvSpPr/>
          <p:nvPr/>
        </p:nvSpPr>
        <p:spPr>
          <a:xfrm>
            <a:off x="731520" y="1417320"/>
            <a:ext cx="10424160" cy="1097280"/>
          </a:xfrm>
          <a:prstGeom prst="rect">
            <a:avLst/>
          </a:prstGeom>
          <a:noFill/>
          <a:ln/>
        </p:spPr>
        <p:txBody>
          <a:bodyPr wrap="square" lIns="0" tIns="0" rIns="0" bIns="0" rtlCol="0" anchor="ctr">
            <a:normAutofit/>
          </a:bodyPr>
          <a:lstStyle/>
          <a:p>
            <a:pPr marL="0" indent="0">
              <a:buNone/>
            </a:pPr>
            <a:r>
              <a:rPr lang="en-US" sz="3800" b="1" dirty="0">
                <a:solidFill>
                  <a:srgbClr val="FFFFFF"/>
                </a:solidFill>
                <a:latin typeface="Noto Sans CJK KR" pitchFamily="34" charset="0"/>
                <a:ea typeface="Noto Sans CJK KR" pitchFamily="34" charset="-122"/>
                <a:cs typeface="Noto Sans CJK KR" pitchFamily="34" charset="-120"/>
              </a:rPr>
              <a:t>「밀폐된 20초, 안 해도 되는 이야기」</a:t>
            </a:r>
            <a:endParaRPr lang="en-US" sz="3800" dirty="0"/>
          </a:p>
        </p:txBody>
      </p:sp>
      <p:sp>
        <p:nvSpPr>
          <p:cNvPr id="6" name="Shape 4"/>
          <p:cNvSpPr/>
          <p:nvPr/>
        </p:nvSpPr>
        <p:spPr>
          <a:xfrm>
            <a:off x="731520" y="2743200"/>
            <a:ext cx="3200400" cy="0"/>
          </a:xfrm>
          <a:prstGeom prst="line">
            <a:avLst/>
          </a:prstGeom>
          <a:noFill/>
          <a:ln w="25400">
            <a:solidFill>
              <a:srgbClr val="B83A26"/>
            </a:solidFill>
            <a:prstDash val="solid"/>
          </a:ln>
        </p:spPr>
      </p:sp>
      <p:sp>
        <p:nvSpPr>
          <p:cNvPr id="7" name="Text 5"/>
          <p:cNvSpPr/>
          <p:nvPr/>
        </p:nvSpPr>
        <p:spPr>
          <a:xfrm>
            <a:off x="749808" y="3246120"/>
            <a:ext cx="9829800" cy="2011680"/>
          </a:xfrm>
          <a:prstGeom prst="rect">
            <a:avLst/>
          </a:prstGeom>
          <a:noFill/>
          <a:ln/>
        </p:spPr>
        <p:txBody>
          <a:bodyPr wrap="square" lIns="508" tIns="508" rIns="508" bIns="508" rtlCol="0" anchor="ctr">
            <a:normAutofit/>
          </a:bodyPr>
          <a:lstStyle/>
          <a:p>
            <a:pPr marL="0" indent="0">
              <a:buNone/>
            </a:pPr>
            <a:r>
              <a:rPr lang="en-US" sz="1900" b="1" dirty="0">
                <a:solidFill>
                  <a:srgbClr val="EFE6D6"/>
                </a:solidFill>
                <a:latin typeface="Noto Sans CJK KR" pitchFamily="34" charset="0"/>
                <a:ea typeface="Noto Sans CJK KR" pitchFamily="34" charset="-122"/>
                <a:cs typeface="Noto Sans CJK KR" pitchFamily="34" charset="-120"/>
              </a:rPr>
              <a:t>나는 박소연의 작업이 처음 프로젝트와 아주 깊이 연결될 수 있다고 본다</a:t>
            </a:r>
            <a:r>
              <a:rPr lang="en-US" sz="1900" dirty="0">
                <a:solidFill>
                  <a:srgbClr val="EFE6D6"/>
                </a:solidFill>
                <a:latin typeface="Noto Sans CJK KR" pitchFamily="34" charset="0"/>
                <a:ea typeface="Noto Sans CJK KR" pitchFamily="34" charset="-122"/>
                <a:cs typeface="Noto Sans CJK KR" pitchFamily="34" charset="-120"/>
              </a:rPr>
              <a:t>.</a:t>
            </a:r>
            <a:endParaRPr lang="en-US" sz="1900" dirty="0"/>
          </a:p>
        </p:txBody>
      </p:sp>
      <p:sp>
        <p:nvSpPr>
          <p:cNvPr id="8" name="Text 6"/>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D8CCBB"/>
                </a:solidFill>
                <a:latin typeface="Noto Sans CJK KR" pitchFamily="34" charset="0"/>
                <a:ea typeface="Noto Sans CJK KR" pitchFamily="34" charset="-122"/>
                <a:cs typeface="Noto Sans CJK KR" pitchFamily="34" charset="-120"/>
              </a:rPr>
              <a:t>44 / 57</a:t>
            </a:r>
            <a:endParaRPr lang="en-US" sz="7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name="Slide 45">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박소연 — 출발점</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2000" b="1" dirty="0">
                <a:solidFill>
                  <a:srgbClr val="111111"/>
                </a:solidFill>
                <a:latin typeface="Noto Sans CJK KR" pitchFamily="34" charset="0"/>
                <a:ea typeface="Noto Sans CJK KR" pitchFamily="34" charset="-122"/>
                <a:cs typeface="Noto Sans CJK KR" pitchFamily="34" charset="-120"/>
              </a:rPr>
              <a:t>출발점</a:t>
            </a:r>
            <a:endParaRPr lang="en-US" sz="2000" b="1" dirty="0"/>
          </a:p>
          <a:p>
            <a:pPr marL="0" indent="0">
              <a:lnSpc>
                <a:spcPct val="150000"/>
              </a:lnSpc>
              <a:buNone/>
            </a:pPr>
            <a:r>
              <a:rPr lang="en-US" sz="2000" b="1" dirty="0">
                <a:solidFill>
                  <a:srgbClr val="111111"/>
                </a:solidFill>
                <a:latin typeface="Noto Sans CJK KR" pitchFamily="34" charset="0"/>
                <a:ea typeface="Noto Sans CJK KR" pitchFamily="34" charset="-122"/>
                <a:cs typeface="Noto Sans CJK KR" pitchFamily="34" charset="-120"/>
              </a:rPr>
              <a:t>박소연은 주택에서 살던 시절 이웃을 이모, 삼촌이라고 불렀다.</a:t>
            </a:r>
            <a:endParaRPr lang="en-US" sz="2000" b="1" dirty="0"/>
          </a:p>
          <a:p>
            <a:pPr marL="0" indent="0">
              <a:lnSpc>
                <a:spcPct val="150000"/>
              </a:lnSpc>
              <a:buNone/>
            </a:pPr>
            <a:endParaRPr lang="en-US" sz="2000" b="1" dirty="0"/>
          </a:p>
          <a:p>
            <a:pPr marL="0" indent="0">
              <a:lnSpc>
                <a:spcPct val="150000"/>
              </a:lnSpc>
              <a:buNone/>
            </a:pPr>
            <a:r>
              <a:rPr lang="en-US" sz="2000" b="1" dirty="0">
                <a:solidFill>
                  <a:srgbClr val="111111"/>
                </a:solidFill>
                <a:latin typeface="Noto Sans CJK KR" pitchFamily="34" charset="0"/>
                <a:ea typeface="Noto Sans CJK KR" pitchFamily="34" charset="-122"/>
                <a:cs typeface="Noto Sans CJK KR" pitchFamily="34" charset="-120"/>
              </a:rPr>
              <a:t>아파트로 이사한 뒤 이웃과 가장 가까이 만나는 장소가 엘리베이터가 됐다.</a:t>
            </a:r>
            <a:endParaRPr lang="en-US" sz="2000" b="1" dirty="0"/>
          </a:p>
          <a:p>
            <a:pPr marL="0" indent="0">
              <a:lnSpc>
                <a:spcPct val="150000"/>
              </a:lnSpc>
              <a:buNone/>
            </a:pPr>
            <a:endParaRPr lang="en-US" sz="2000" b="1" dirty="0"/>
          </a:p>
          <a:p>
            <a:pPr marL="0" indent="0">
              <a:lnSpc>
                <a:spcPct val="150000"/>
              </a:lnSpc>
              <a:buNone/>
            </a:pPr>
            <a:r>
              <a:rPr lang="en-US" sz="2000" b="1" dirty="0">
                <a:solidFill>
                  <a:srgbClr val="111111"/>
                </a:solidFill>
                <a:latin typeface="Noto Sans CJK KR" pitchFamily="34" charset="0"/>
                <a:ea typeface="Noto Sans CJK KR" pitchFamily="34" charset="-122"/>
                <a:cs typeface="Noto Sans CJK KR" pitchFamily="34" charset="-120"/>
              </a:rPr>
              <a:t>그런데 </a:t>
            </a:r>
            <a:r>
              <a:rPr lang="en-US" sz="2000" b="1" dirty="0">
                <a:solidFill>
                  <a:srgbClr val="FF0000"/>
                </a:solidFill>
                <a:latin typeface="Noto Sans CJK KR" pitchFamily="34" charset="0"/>
                <a:ea typeface="Noto Sans CJK KR" pitchFamily="34" charset="-122"/>
                <a:cs typeface="Noto Sans CJK KR" pitchFamily="34" charset="-120"/>
              </a:rPr>
              <a:t>거리는 가까워졌지만 관계는 멀어졌다.</a:t>
            </a:r>
            <a:endParaRPr lang="en-US" sz="2000" b="1" dirty="0">
              <a:solidFill>
                <a:srgbClr val="FF0000"/>
              </a:solidFill>
            </a:endParaRPr>
          </a:p>
          <a:p>
            <a:pPr marL="0" indent="0">
              <a:lnSpc>
                <a:spcPct val="150000"/>
              </a:lnSpc>
              <a:buNone/>
            </a:pPr>
            <a:endParaRPr lang="en-US" sz="2000" b="1" dirty="0">
              <a:solidFill>
                <a:srgbClr val="FF0000"/>
              </a:solidFill>
            </a:endParaRPr>
          </a:p>
          <a:p>
            <a:pPr marL="0" indent="0">
              <a:lnSpc>
                <a:spcPct val="150000"/>
              </a:lnSpc>
              <a:buNone/>
            </a:pPr>
            <a:r>
              <a:rPr lang="en-US" sz="2000" b="1" dirty="0">
                <a:solidFill>
                  <a:srgbClr val="FF0000"/>
                </a:solidFill>
                <a:latin typeface="Noto Sans CJK KR" pitchFamily="34" charset="0"/>
                <a:ea typeface="Noto Sans CJK KR" pitchFamily="34" charset="-122"/>
                <a:cs typeface="Noto Sans CJK KR" pitchFamily="34" charset="-120"/>
              </a:rPr>
              <a:t>이건 단순한 공동체 해체 이야기가 아니다.</a:t>
            </a:r>
            <a:endParaRPr lang="en-US" sz="2000" b="1" dirty="0">
              <a:solidFill>
                <a:srgbClr val="FF0000"/>
              </a:solidFill>
            </a:endParaRPr>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45 / 57</a:t>
            </a:r>
            <a:endParaRPr lang="en-US" sz="7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name="Slide 46">
    <p:bg>
      <p:bgPr>
        <a:solidFill>
          <a:srgbClr val="1E1B1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B83A26"/>
          </a:solidFill>
          <a:ln w="12700">
            <a:solidFill>
              <a:srgbClr val="B83A26">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D8CCBB"/>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FFFFFF"/>
                </a:solidFill>
                <a:latin typeface="Noto Sans CJK KR" pitchFamily="34" charset="0"/>
                <a:ea typeface="Noto Sans CJK KR" pitchFamily="34" charset="-122"/>
                <a:cs typeface="Noto Sans CJK KR" pitchFamily="34" charset="-120"/>
              </a:rPr>
              <a:t>박소연 — 우리가 매일 하는 안 해도 되는 일</a:t>
            </a:r>
            <a:endParaRPr lang="en-US" sz="2600" dirty="0"/>
          </a:p>
        </p:txBody>
      </p:sp>
      <p:sp>
        <p:nvSpPr>
          <p:cNvPr id="5" name="Shape 3"/>
          <p:cNvSpPr/>
          <p:nvPr/>
        </p:nvSpPr>
        <p:spPr>
          <a:xfrm>
            <a:off x="566928" y="1170432"/>
            <a:ext cx="10789920" cy="0"/>
          </a:xfrm>
          <a:prstGeom prst="line">
            <a:avLst/>
          </a:prstGeom>
          <a:noFill/>
          <a:ln w="13970">
            <a:solidFill>
              <a:srgbClr val="B83A26"/>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buNone/>
            </a:pPr>
            <a:r>
              <a:rPr lang="en-US" sz="2200" b="1" dirty="0">
                <a:solidFill>
                  <a:srgbClr val="F8F1E5"/>
                </a:solidFill>
                <a:latin typeface="Noto Sans CJK KR" pitchFamily="34" charset="0"/>
                <a:ea typeface="Noto Sans CJK KR" pitchFamily="34" charset="-122"/>
                <a:cs typeface="Noto Sans CJK KR" pitchFamily="34" charset="-120"/>
              </a:rPr>
              <a:t>우리가 매일 하는 ‘안 해도 되는 일’</a:t>
            </a:r>
            <a:endParaRPr lang="en-US" sz="2200" b="1" dirty="0"/>
          </a:p>
          <a:p>
            <a:pPr marL="0" indent="0">
              <a:buNone/>
            </a:pPr>
            <a:r>
              <a:rPr lang="en-US" sz="2200" b="1" dirty="0">
                <a:solidFill>
                  <a:srgbClr val="F8F1E5"/>
                </a:solidFill>
                <a:latin typeface="Noto Sans CJK KR" pitchFamily="34" charset="0"/>
                <a:ea typeface="Noto Sans CJK KR" pitchFamily="34" charset="-122"/>
                <a:cs typeface="Noto Sans CJK KR" pitchFamily="34" charset="-120"/>
              </a:rPr>
              <a:t>엘리베이터에 타면 우리는 이상한 노동을 한다.</a:t>
            </a:r>
            <a:endParaRPr lang="en-US" sz="2200" b="1" dirty="0"/>
          </a:p>
          <a:p>
            <a:pPr marL="0" indent="0">
              <a:buNone/>
            </a:pPr>
            <a:endParaRPr lang="en-US" sz="2200" b="1" dirty="0"/>
          </a:p>
          <a:p>
            <a:pPr marL="0" indent="0">
              <a:buNone/>
            </a:pPr>
            <a:r>
              <a:rPr lang="en-US" sz="2200" b="1" dirty="0">
                <a:solidFill>
                  <a:srgbClr val="F8F1E5"/>
                </a:solidFill>
                <a:latin typeface="Noto Sans CJK KR" pitchFamily="34" charset="0"/>
                <a:ea typeface="Noto Sans CJK KR" pitchFamily="34" charset="-122"/>
                <a:cs typeface="Noto Sans CJK KR" pitchFamily="34" charset="-120"/>
              </a:rPr>
              <a:t>벽을 본다.  </a:t>
            </a:r>
            <a:endParaRPr lang="en-US" sz="2200" b="1" dirty="0"/>
          </a:p>
          <a:p>
            <a:pPr marL="0" indent="0">
              <a:buNone/>
            </a:pPr>
            <a:r>
              <a:rPr lang="en-US" sz="2200" b="1" dirty="0">
                <a:solidFill>
                  <a:srgbClr val="F8F1E5"/>
                </a:solidFill>
                <a:latin typeface="Noto Sans CJK KR" pitchFamily="34" charset="0"/>
                <a:ea typeface="Noto Sans CJK KR" pitchFamily="34" charset="-122"/>
                <a:cs typeface="Noto Sans CJK KR" pitchFamily="34" charset="-120"/>
              </a:rPr>
              <a:t>층수를 본다.  </a:t>
            </a:r>
            <a:endParaRPr lang="en-US" sz="2200" b="1" dirty="0"/>
          </a:p>
          <a:p>
            <a:pPr marL="0" indent="0">
              <a:buNone/>
            </a:pPr>
            <a:r>
              <a:rPr lang="en-US" sz="2200" b="1" dirty="0">
                <a:solidFill>
                  <a:srgbClr val="F8F1E5"/>
                </a:solidFill>
                <a:latin typeface="Noto Sans CJK KR" pitchFamily="34" charset="0"/>
                <a:ea typeface="Noto Sans CJK KR" pitchFamily="34" charset="-122"/>
                <a:cs typeface="Noto Sans CJK KR" pitchFamily="34" charset="-120"/>
              </a:rPr>
              <a:t>휴대폰을 본다.</a:t>
            </a:r>
            <a:endParaRPr lang="en-US" sz="2200" b="1" dirty="0"/>
          </a:p>
          <a:p>
            <a:pPr marL="0" indent="0">
              <a:buNone/>
            </a:pPr>
            <a:endParaRPr lang="en-US" sz="2200" b="1" dirty="0"/>
          </a:p>
          <a:p>
            <a:pPr marL="0" indent="0">
              <a:buNone/>
            </a:pPr>
            <a:r>
              <a:rPr lang="en-US" sz="2200" b="1" dirty="0">
                <a:solidFill>
                  <a:srgbClr val="F8F1E5"/>
                </a:solidFill>
                <a:latin typeface="Noto Sans CJK KR" pitchFamily="34" charset="0"/>
                <a:ea typeface="Noto Sans CJK KR" pitchFamily="34" charset="-122"/>
                <a:cs typeface="Noto Sans CJK KR" pitchFamily="34" charset="-120"/>
              </a:rPr>
              <a:t>사실 휴대폰에 볼 것이 없어도 본다.</a:t>
            </a:r>
            <a:endParaRPr lang="en-US" sz="2200" b="1" dirty="0"/>
          </a:p>
          <a:p>
            <a:pPr marL="0" indent="0">
              <a:buNone/>
            </a:pPr>
            <a:endParaRPr lang="en-US" sz="2200" b="1" dirty="0"/>
          </a:p>
          <a:p>
            <a:pPr marL="0" indent="0">
              <a:buNone/>
            </a:pPr>
            <a:r>
              <a:rPr lang="en-US" sz="2200" b="1" dirty="0">
                <a:solidFill>
                  <a:srgbClr val="FF0000"/>
                </a:solidFill>
                <a:latin typeface="Noto Sans CJK KR" pitchFamily="34" charset="0"/>
                <a:ea typeface="Noto Sans CJK KR" pitchFamily="34" charset="-122"/>
                <a:cs typeface="Noto Sans CJK KR" pitchFamily="34" charset="-120"/>
              </a:rPr>
              <a:t>왜?</a:t>
            </a:r>
            <a:endParaRPr lang="en-US" sz="2200" b="1" dirty="0">
              <a:solidFill>
                <a:srgbClr val="FF0000"/>
              </a:solidFill>
            </a:endParaRPr>
          </a:p>
          <a:p>
            <a:pPr marL="0" indent="0">
              <a:buNone/>
            </a:pPr>
            <a:endParaRPr lang="en-US" sz="2200" b="1" dirty="0">
              <a:solidFill>
                <a:srgbClr val="FF0000"/>
              </a:solidFill>
            </a:endParaRPr>
          </a:p>
          <a:p>
            <a:pPr marL="0" indent="0">
              <a:buNone/>
            </a:pPr>
            <a:r>
              <a:rPr lang="en-US" sz="2200" b="1" dirty="0">
                <a:solidFill>
                  <a:srgbClr val="FF0000"/>
                </a:solidFill>
                <a:latin typeface="Noto Sans CJK KR" pitchFamily="34" charset="0"/>
                <a:ea typeface="Noto Sans CJK KR" pitchFamily="34" charset="-122"/>
                <a:cs typeface="Noto Sans CJK KR" pitchFamily="34" charset="-120"/>
              </a:rPr>
              <a:t>타인과 관계하지 않기 위해서.</a:t>
            </a:r>
            <a:endParaRPr lang="en-US" sz="2200" b="1" dirty="0">
              <a:solidFill>
                <a:srgbClr val="FF0000"/>
              </a:solidFill>
            </a:endParaRPr>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D8CCBB"/>
                </a:solidFill>
                <a:latin typeface="Noto Sans CJK KR" pitchFamily="34" charset="0"/>
                <a:ea typeface="Noto Sans CJK KR" pitchFamily="34" charset="-122"/>
                <a:cs typeface="Noto Sans CJK KR" pitchFamily="34" charset="-120"/>
              </a:rPr>
              <a:t>46 / 57</a:t>
            </a:r>
            <a:endParaRPr lang="en-US" sz="7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name="Slide 47">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박소연 — 20초의 노동</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2000" b="1" dirty="0">
                <a:solidFill>
                  <a:srgbClr val="111111"/>
                </a:solidFill>
                <a:latin typeface="Noto Sans CJK KR" pitchFamily="34" charset="0"/>
                <a:ea typeface="Noto Sans CJK KR" pitchFamily="34" charset="-122"/>
                <a:cs typeface="Noto Sans CJK KR" pitchFamily="34" charset="-120"/>
              </a:rPr>
              <a:t>우리는 매일 20초 동안 서로 관계하지 않는 노동을 수행한다.</a:t>
            </a:r>
            <a:endParaRPr lang="en-US" sz="2000" b="1" dirty="0"/>
          </a:p>
          <a:p>
            <a:pPr marL="0" indent="0">
              <a:lnSpc>
                <a:spcPct val="150000"/>
              </a:lnSpc>
              <a:buNone/>
            </a:pPr>
            <a:endParaRPr lang="en-US" sz="2000" b="1" dirty="0"/>
          </a:p>
          <a:p>
            <a:pPr marL="0" indent="0">
              <a:lnSpc>
                <a:spcPct val="150000"/>
              </a:lnSpc>
              <a:buNone/>
            </a:pPr>
            <a:r>
              <a:rPr lang="en-US" sz="2000" b="1" dirty="0">
                <a:solidFill>
                  <a:srgbClr val="111111"/>
                </a:solidFill>
                <a:latin typeface="Noto Sans CJK KR" pitchFamily="34" charset="0"/>
                <a:ea typeface="Noto Sans CJK KR" pitchFamily="34" charset="-122"/>
                <a:cs typeface="Noto Sans CJK KR" pitchFamily="34" charset="-120"/>
              </a:rPr>
              <a:t>나는 여기서 박소연 작업의 핵심을 찾는다.</a:t>
            </a:r>
            <a:endParaRPr lang="en-US" sz="2000" b="1" dirty="0"/>
          </a:p>
          <a:p>
            <a:pPr marL="0" indent="0">
              <a:lnSpc>
                <a:spcPct val="150000"/>
              </a:lnSpc>
              <a:buNone/>
            </a:pPr>
            <a:endParaRPr lang="en-US" sz="2000" b="1" dirty="0"/>
          </a:p>
          <a:p>
            <a:pPr marL="0" indent="0">
              <a:lnSpc>
                <a:spcPct val="150000"/>
              </a:lnSpc>
              <a:buNone/>
            </a:pPr>
            <a:r>
              <a:rPr lang="en-US" sz="2000" b="1" dirty="0">
                <a:solidFill>
                  <a:srgbClr val="111111"/>
                </a:solidFill>
                <a:latin typeface="Noto Sans CJK KR" pitchFamily="34" charset="0"/>
                <a:ea typeface="Noto Sans CJK KR" pitchFamily="34" charset="-122"/>
                <a:cs typeface="Noto Sans CJK KR" pitchFamily="34" charset="-120"/>
              </a:rPr>
              <a:t>미학적 성과</a:t>
            </a:r>
            <a:endParaRPr lang="en-US" sz="2000" b="1" dirty="0"/>
          </a:p>
          <a:p>
            <a:pPr marL="0" indent="0">
              <a:lnSpc>
                <a:spcPct val="150000"/>
              </a:lnSpc>
              <a:buNone/>
            </a:pPr>
            <a:r>
              <a:rPr lang="en-US" sz="2000" b="1" dirty="0">
                <a:solidFill>
                  <a:srgbClr val="111111"/>
                </a:solidFill>
                <a:latin typeface="Noto Sans CJK KR" pitchFamily="34" charset="0"/>
                <a:ea typeface="Noto Sans CJK KR" pitchFamily="34" charset="-122"/>
                <a:cs typeface="Noto Sans CJK KR" pitchFamily="34" charset="-120"/>
              </a:rPr>
              <a:t>박소연은 사람들에게 “인사합시다”라고 하지 않는다.</a:t>
            </a:r>
            <a:endParaRPr lang="en-US" sz="2000" b="1" dirty="0"/>
          </a:p>
          <a:p>
            <a:pPr marL="0" indent="0">
              <a:lnSpc>
                <a:spcPct val="150000"/>
              </a:lnSpc>
              <a:buNone/>
            </a:pPr>
            <a:endParaRPr lang="en-US" sz="2000" b="1" dirty="0"/>
          </a:p>
          <a:p>
            <a:pPr marL="0" indent="0">
              <a:lnSpc>
                <a:spcPct val="150000"/>
              </a:lnSpc>
              <a:buNone/>
            </a:pPr>
            <a:r>
              <a:rPr lang="en-US" sz="2000" b="1" dirty="0">
                <a:solidFill>
                  <a:srgbClr val="111111"/>
                </a:solidFill>
                <a:latin typeface="Noto Sans CJK KR" pitchFamily="34" charset="0"/>
                <a:ea typeface="Noto Sans CJK KR" pitchFamily="34" charset="-122"/>
                <a:cs typeface="Noto Sans CJK KR" pitchFamily="34" charset="-120"/>
              </a:rPr>
              <a:t>그 대신 </a:t>
            </a:r>
            <a:r>
              <a:rPr lang="en-US" sz="2000" b="1" dirty="0">
                <a:solidFill>
                  <a:srgbClr val="FF0000"/>
                </a:solidFill>
                <a:latin typeface="Noto Sans CJK KR" pitchFamily="34" charset="0"/>
                <a:ea typeface="Noto Sans CJK KR" pitchFamily="34" charset="-122"/>
                <a:cs typeface="Noto Sans CJK KR" pitchFamily="34" charset="-120"/>
              </a:rPr>
              <a:t>엘리베이터의 어색한 침묵 안에 작은 장치를 놓는다.</a:t>
            </a:r>
            <a:endParaRPr lang="en-US" sz="2000" b="1" dirty="0">
              <a:solidFill>
                <a:srgbClr val="FF0000"/>
              </a:solidFill>
            </a:endParaRPr>
          </a:p>
          <a:p>
            <a:pPr marL="0" indent="0">
              <a:lnSpc>
                <a:spcPct val="150000"/>
              </a:lnSpc>
              <a:buNone/>
            </a:pPr>
            <a:endParaRPr lang="en-US" sz="2000" b="1" dirty="0">
              <a:solidFill>
                <a:srgbClr val="FF0000"/>
              </a:solidFill>
            </a:endParaRPr>
          </a:p>
          <a:p>
            <a:pPr marL="0" indent="0">
              <a:lnSpc>
                <a:spcPct val="150000"/>
              </a:lnSpc>
              <a:buNone/>
            </a:pPr>
            <a:r>
              <a:rPr lang="en-US" sz="2000" b="1" dirty="0">
                <a:solidFill>
                  <a:srgbClr val="FF0000"/>
                </a:solidFill>
                <a:latin typeface="Noto Sans CJK KR" pitchFamily="34" charset="0"/>
                <a:ea typeface="Noto Sans CJK KR" pitchFamily="34" charset="-122"/>
                <a:cs typeface="Noto Sans CJK KR" pitchFamily="34" charset="-120"/>
              </a:rPr>
              <a:t>포스트잇 하나</a:t>
            </a:r>
            <a:r>
              <a:rPr lang="en-US" sz="2000" b="1" dirty="0">
                <a:solidFill>
                  <a:srgbClr val="111111"/>
                </a:solidFill>
                <a:latin typeface="Noto Sans CJK KR" pitchFamily="34" charset="0"/>
                <a:ea typeface="Noto Sans CJK KR" pitchFamily="34" charset="-122"/>
                <a:cs typeface="Noto Sans CJK KR" pitchFamily="34" charset="-120"/>
              </a:rPr>
              <a:t>.</a:t>
            </a:r>
            <a:endParaRPr lang="en-US" sz="2000" b="1"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47 / 57</a:t>
            </a:r>
            <a:endParaRPr lang="en-US" sz="7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name="Slide 48">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박소연 — 관계의 빈자리</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fontScale="85000" lnSpcReduction="20000"/>
          </a:bodyPr>
          <a:lstStyle/>
          <a:p>
            <a:pPr marL="0" indent="0">
              <a:lnSpc>
                <a:spcPct val="150000"/>
              </a:lnSpc>
              <a:buNone/>
            </a:pPr>
            <a:r>
              <a:rPr lang="en-US" sz="2100" b="1" dirty="0">
                <a:solidFill>
                  <a:srgbClr val="111111"/>
                </a:solidFill>
                <a:latin typeface="Noto Sans CJK KR" pitchFamily="34" charset="0"/>
                <a:ea typeface="Noto Sans CJK KR" pitchFamily="34" charset="-122"/>
                <a:cs typeface="Noto Sans CJK KR" pitchFamily="34" charset="-120"/>
              </a:rPr>
              <a:t>그것은 관계를 만들지 않는다.</a:t>
            </a:r>
            <a:endParaRPr lang="en-US" sz="2100" b="1" dirty="0"/>
          </a:p>
          <a:p>
            <a:pPr marL="0" indent="0">
              <a:lnSpc>
                <a:spcPct val="150000"/>
              </a:lnSpc>
              <a:buNone/>
            </a:pPr>
            <a:endParaRPr lang="en-US" sz="2100" b="1" dirty="0"/>
          </a:p>
          <a:p>
            <a:pPr marL="0" indent="0">
              <a:lnSpc>
                <a:spcPct val="150000"/>
              </a:lnSpc>
              <a:buNone/>
            </a:pPr>
            <a:r>
              <a:rPr lang="en-US" sz="2100" b="1" dirty="0">
                <a:solidFill>
                  <a:srgbClr val="111111"/>
                </a:solidFill>
                <a:latin typeface="Noto Sans CJK KR" pitchFamily="34" charset="0"/>
                <a:ea typeface="Noto Sans CJK KR" pitchFamily="34" charset="-122"/>
                <a:cs typeface="Noto Sans CJK KR" pitchFamily="34" charset="-120"/>
              </a:rPr>
              <a:t>다만 관계가 생길 가능성을 만든다.</a:t>
            </a:r>
            <a:endParaRPr lang="en-US" sz="2100" b="1" dirty="0"/>
          </a:p>
          <a:p>
            <a:pPr marL="0" indent="0">
              <a:lnSpc>
                <a:spcPct val="150000"/>
              </a:lnSpc>
              <a:buNone/>
            </a:pPr>
            <a:endParaRPr lang="en-US" sz="2100" b="1" dirty="0"/>
          </a:p>
          <a:p>
            <a:pPr marL="0" indent="0">
              <a:lnSpc>
                <a:spcPct val="150000"/>
              </a:lnSpc>
              <a:buNone/>
            </a:pPr>
            <a:r>
              <a:rPr lang="en-US" sz="2100" b="1" dirty="0">
                <a:solidFill>
                  <a:srgbClr val="111111"/>
                </a:solidFill>
                <a:latin typeface="Noto Sans CJK KR" pitchFamily="34" charset="0"/>
                <a:ea typeface="Noto Sans CJK KR" pitchFamily="34" charset="-122"/>
                <a:cs typeface="Noto Sans CJK KR" pitchFamily="34" charset="-120"/>
              </a:rPr>
              <a:t>나는 이것을 ‘</a:t>
            </a:r>
            <a:r>
              <a:rPr lang="en-US" sz="2100" b="1" dirty="0">
                <a:solidFill>
                  <a:srgbClr val="FF0000"/>
                </a:solidFill>
                <a:latin typeface="Noto Sans CJK KR" pitchFamily="34" charset="0"/>
                <a:ea typeface="Noto Sans CJK KR" pitchFamily="34" charset="-122"/>
                <a:cs typeface="Noto Sans CJK KR" pitchFamily="34" charset="-120"/>
              </a:rPr>
              <a:t>관계의 빈자리’</a:t>
            </a:r>
            <a:r>
              <a:rPr lang="en-US" sz="2100" b="1" dirty="0">
                <a:solidFill>
                  <a:srgbClr val="111111"/>
                </a:solidFill>
                <a:latin typeface="Noto Sans CJK KR" pitchFamily="34" charset="0"/>
                <a:ea typeface="Noto Sans CJK KR" pitchFamily="34" charset="-122"/>
                <a:cs typeface="Noto Sans CJK KR" pitchFamily="34" charset="-120"/>
              </a:rPr>
              <a:t>라고 부르고 싶다.</a:t>
            </a:r>
            <a:endParaRPr lang="en-US" sz="2100" b="1" dirty="0"/>
          </a:p>
          <a:p>
            <a:pPr marL="0" indent="0">
              <a:lnSpc>
                <a:spcPct val="150000"/>
              </a:lnSpc>
              <a:buNone/>
            </a:pPr>
            <a:endParaRPr lang="en-US" sz="2100" b="1" dirty="0"/>
          </a:p>
          <a:p>
            <a:pPr marL="0" indent="0">
              <a:lnSpc>
                <a:spcPct val="150000"/>
              </a:lnSpc>
              <a:buNone/>
            </a:pPr>
            <a:r>
              <a:rPr lang="en-US" sz="2100" b="1" dirty="0">
                <a:solidFill>
                  <a:srgbClr val="FF0000"/>
                </a:solidFill>
                <a:latin typeface="Noto Sans CJK KR" pitchFamily="34" charset="0"/>
                <a:ea typeface="Noto Sans CJK KR" pitchFamily="34" charset="-122"/>
                <a:cs typeface="Noto Sans CJK KR" pitchFamily="34" charset="-120"/>
              </a:rPr>
              <a:t>누군가는 쓴다.  </a:t>
            </a:r>
            <a:endParaRPr lang="en-US" sz="2100" b="1" dirty="0">
              <a:solidFill>
                <a:srgbClr val="FF0000"/>
              </a:solidFill>
            </a:endParaRPr>
          </a:p>
          <a:p>
            <a:pPr marL="0" indent="0">
              <a:lnSpc>
                <a:spcPct val="150000"/>
              </a:lnSpc>
              <a:buNone/>
            </a:pPr>
            <a:r>
              <a:rPr lang="en-US" sz="2100" b="1" dirty="0">
                <a:solidFill>
                  <a:srgbClr val="FF0000"/>
                </a:solidFill>
                <a:latin typeface="Noto Sans CJK KR" pitchFamily="34" charset="0"/>
                <a:ea typeface="Noto Sans CJK KR" pitchFamily="34" charset="-122"/>
                <a:cs typeface="Noto Sans CJK KR" pitchFamily="34" charset="-120"/>
              </a:rPr>
              <a:t>누군가는 읽는다.  </a:t>
            </a:r>
            <a:endParaRPr lang="en-US" sz="2100" b="1" dirty="0">
              <a:solidFill>
                <a:srgbClr val="FF0000"/>
              </a:solidFill>
            </a:endParaRPr>
          </a:p>
          <a:p>
            <a:pPr marL="0" indent="0">
              <a:lnSpc>
                <a:spcPct val="150000"/>
              </a:lnSpc>
              <a:buNone/>
            </a:pPr>
            <a:r>
              <a:rPr lang="en-US" sz="2100" b="1" dirty="0">
                <a:solidFill>
                  <a:srgbClr val="FF0000"/>
                </a:solidFill>
                <a:latin typeface="Noto Sans CJK KR" pitchFamily="34" charset="0"/>
                <a:ea typeface="Noto Sans CJK KR" pitchFamily="34" charset="-122"/>
                <a:cs typeface="Noto Sans CJK KR" pitchFamily="34" charset="-120"/>
              </a:rPr>
              <a:t>누군가는 무시한다.</a:t>
            </a:r>
            <a:endParaRPr lang="en-US" sz="2100" b="1" dirty="0">
              <a:solidFill>
                <a:srgbClr val="FF0000"/>
              </a:solidFill>
            </a:endParaRPr>
          </a:p>
          <a:p>
            <a:pPr marL="0" indent="0">
              <a:lnSpc>
                <a:spcPct val="150000"/>
              </a:lnSpc>
              <a:buNone/>
            </a:pPr>
            <a:endParaRPr lang="en-US" sz="2100" b="1" dirty="0">
              <a:solidFill>
                <a:srgbClr val="FF0000"/>
              </a:solidFill>
            </a:endParaRPr>
          </a:p>
          <a:p>
            <a:pPr marL="0" indent="0">
              <a:lnSpc>
                <a:spcPct val="150000"/>
              </a:lnSpc>
              <a:buNone/>
            </a:pPr>
            <a:r>
              <a:rPr lang="en-US" sz="2100" b="1" dirty="0">
                <a:solidFill>
                  <a:srgbClr val="FF0000"/>
                </a:solidFill>
                <a:latin typeface="Noto Sans CJK KR" pitchFamily="34" charset="0"/>
                <a:ea typeface="Noto Sans CJK KR" pitchFamily="34" charset="-122"/>
                <a:cs typeface="Noto Sans CJK KR" pitchFamily="34" charset="-120"/>
              </a:rPr>
              <a:t>아무 일도 일어나지 않을 수 있다.</a:t>
            </a:r>
            <a:endParaRPr lang="en-US" sz="2100" b="1" dirty="0">
              <a:solidFill>
                <a:srgbClr val="FF0000"/>
              </a:solidFill>
            </a:endParaRPr>
          </a:p>
          <a:p>
            <a:pPr marL="0" indent="0">
              <a:lnSpc>
                <a:spcPct val="150000"/>
              </a:lnSpc>
              <a:buNone/>
            </a:pPr>
            <a:endParaRPr lang="en-US" sz="2100" b="1" dirty="0">
              <a:solidFill>
                <a:srgbClr val="FF0000"/>
              </a:solidFill>
            </a:endParaRPr>
          </a:p>
          <a:p>
            <a:pPr marL="0" indent="0">
              <a:lnSpc>
                <a:spcPct val="150000"/>
              </a:lnSpc>
              <a:buNone/>
            </a:pPr>
            <a:r>
              <a:rPr lang="en-US" sz="2100" b="1" dirty="0">
                <a:solidFill>
                  <a:srgbClr val="FF0000"/>
                </a:solidFill>
                <a:latin typeface="Noto Sans CJK KR" pitchFamily="34" charset="0"/>
                <a:ea typeface="Noto Sans CJK KR" pitchFamily="34" charset="-122"/>
                <a:cs typeface="Noto Sans CJK KR" pitchFamily="34" charset="-120"/>
              </a:rPr>
              <a:t>바로 그 상태가 중요하다.</a:t>
            </a:r>
            <a:endParaRPr lang="en-US" sz="2100" b="1" dirty="0">
              <a:solidFill>
                <a:srgbClr val="FF0000"/>
              </a:solidFill>
            </a:endParaRPr>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48 / 57</a:t>
            </a:r>
            <a:endParaRPr lang="en-US" sz="7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name="Slide 49">
    <p:bg>
      <p:bgPr>
        <a:solidFill>
          <a:srgbClr val="1E1B1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B83A26"/>
          </a:solidFill>
          <a:ln w="12700">
            <a:solidFill>
              <a:srgbClr val="B83A26">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D8CCBB"/>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FFFFFF"/>
                </a:solidFill>
                <a:latin typeface="Noto Sans CJK KR" pitchFamily="34" charset="0"/>
                <a:ea typeface="Noto Sans CJK KR" pitchFamily="34" charset="-122"/>
                <a:cs typeface="Noto Sans CJK KR" pitchFamily="34" charset="-120"/>
              </a:rPr>
              <a:t>박소연 — 정치적 성과</a:t>
            </a:r>
            <a:endParaRPr lang="en-US" sz="2600" dirty="0"/>
          </a:p>
        </p:txBody>
      </p:sp>
      <p:sp>
        <p:nvSpPr>
          <p:cNvPr id="5" name="Shape 3"/>
          <p:cNvSpPr/>
          <p:nvPr/>
        </p:nvSpPr>
        <p:spPr>
          <a:xfrm>
            <a:off x="566928" y="1170432"/>
            <a:ext cx="10789920" cy="0"/>
          </a:xfrm>
          <a:prstGeom prst="line">
            <a:avLst/>
          </a:prstGeom>
          <a:noFill/>
          <a:ln w="13970">
            <a:solidFill>
              <a:srgbClr val="B83A26"/>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1900" b="1" dirty="0">
                <a:solidFill>
                  <a:srgbClr val="F8F1E5"/>
                </a:solidFill>
                <a:latin typeface="Noto Sans CJK KR" pitchFamily="34" charset="0"/>
                <a:ea typeface="Noto Sans CJK KR" pitchFamily="34" charset="-122"/>
                <a:cs typeface="Noto Sans CJK KR" pitchFamily="34" charset="-120"/>
              </a:rPr>
              <a:t>정치적 성과</a:t>
            </a:r>
            <a:endParaRPr lang="en-US" sz="1900" b="1" dirty="0"/>
          </a:p>
          <a:p>
            <a:pPr marL="0" indent="0">
              <a:lnSpc>
                <a:spcPct val="150000"/>
              </a:lnSpc>
              <a:buNone/>
            </a:pPr>
            <a:r>
              <a:rPr lang="en-US" sz="1900" b="1" dirty="0">
                <a:solidFill>
                  <a:srgbClr val="F8F1E5"/>
                </a:solidFill>
                <a:latin typeface="Noto Sans CJK KR" pitchFamily="34" charset="0"/>
                <a:ea typeface="Noto Sans CJK KR" pitchFamily="34" charset="-122"/>
                <a:cs typeface="Noto Sans CJK KR" pitchFamily="34" charset="-120"/>
              </a:rPr>
              <a:t>공동체 프로젝트는 종종 사람들에게 친해지라고 요구한다.</a:t>
            </a:r>
            <a:endParaRPr lang="en-US" sz="1900" b="1" dirty="0"/>
          </a:p>
          <a:p>
            <a:pPr marL="0" indent="0">
              <a:lnSpc>
                <a:spcPct val="150000"/>
              </a:lnSpc>
              <a:buNone/>
            </a:pPr>
            <a:endParaRPr lang="en-US" sz="1900" b="1" dirty="0"/>
          </a:p>
          <a:p>
            <a:pPr marL="0" indent="0">
              <a:lnSpc>
                <a:spcPct val="150000"/>
              </a:lnSpc>
              <a:buNone/>
            </a:pPr>
            <a:r>
              <a:rPr lang="en-US" sz="1900" b="1" dirty="0">
                <a:solidFill>
                  <a:srgbClr val="F8F1E5"/>
                </a:solidFill>
                <a:latin typeface="Noto Sans CJK KR" pitchFamily="34" charset="0"/>
                <a:ea typeface="Noto Sans CJK KR" pitchFamily="34" charset="-122"/>
                <a:cs typeface="Noto Sans CJK KR" pitchFamily="34" charset="-120"/>
              </a:rPr>
              <a:t>함께하라고 하고, 소통하라고 하고, 참여하라고 한다.</a:t>
            </a:r>
            <a:endParaRPr lang="en-US" sz="1900" b="1" dirty="0"/>
          </a:p>
          <a:p>
            <a:pPr marL="0" indent="0">
              <a:lnSpc>
                <a:spcPct val="150000"/>
              </a:lnSpc>
              <a:buNone/>
            </a:pPr>
            <a:endParaRPr lang="en-US" sz="1900" b="1" dirty="0"/>
          </a:p>
          <a:p>
            <a:pPr marL="0" indent="0">
              <a:lnSpc>
                <a:spcPct val="150000"/>
              </a:lnSpc>
              <a:buNone/>
            </a:pPr>
            <a:r>
              <a:rPr lang="en-US" sz="1900" b="1" dirty="0">
                <a:solidFill>
                  <a:srgbClr val="F8F1E5"/>
                </a:solidFill>
                <a:latin typeface="Noto Sans CJK KR" pitchFamily="34" charset="0"/>
                <a:ea typeface="Noto Sans CJK KR" pitchFamily="34" charset="-122"/>
                <a:cs typeface="Noto Sans CJK KR" pitchFamily="34" charset="-120"/>
              </a:rPr>
              <a:t>그것 역시 또 하나의 ‘해야 하는 일’이 된다.</a:t>
            </a:r>
            <a:endParaRPr lang="en-US" sz="1900" b="1" dirty="0"/>
          </a:p>
          <a:p>
            <a:pPr marL="0" indent="0">
              <a:lnSpc>
                <a:spcPct val="150000"/>
              </a:lnSpc>
              <a:buNone/>
            </a:pPr>
            <a:endParaRPr lang="en-US" sz="1900" b="1" dirty="0"/>
          </a:p>
          <a:p>
            <a:pPr marL="0" indent="0">
              <a:lnSpc>
                <a:spcPct val="150000"/>
              </a:lnSpc>
              <a:buNone/>
            </a:pPr>
            <a:r>
              <a:rPr lang="en-US" sz="1900" b="1" dirty="0">
                <a:solidFill>
                  <a:srgbClr val="F8F1E5"/>
                </a:solidFill>
                <a:latin typeface="Noto Sans CJK KR" pitchFamily="34" charset="0"/>
                <a:ea typeface="Noto Sans CJK KR" pitchFamily="34" charset="-122"/>
                <a:cs typeface="Noto Sans CJK KR" pitchFamily="34" charset="-120"/>
              </a:rPr>
              <a:t>박소연의 작업은 여기에서 벗어나야 한다.</a:t>
            </a:r>
            <a:endParaRPr lang="en-US" sz="1900" b="1" dirty="0"/>
          </a:p>
          <a:p>
            <a:pPr marL="0" indent="0">
              <a:lnSpc>
                <a:spcPct val="150000"/>
              </a:lnSpc>
              <a:buNone/>
            </a:pPr>
            <a:endParaRPr lang="en-US" sz="1900" b="1" dirty="0"/>
          </a:p>
          <a:p>
            <a:pPr marL="0" indent="0">
              <a:lnSpc>
                <a:spcPct val="150000"/>
              </a:lnSpc>
              <a:buNone/>
            </a:pPr>
            <a:r>
              <a:rPr lang="en-US" sz="1900" b="1" dirty="0">
                <a:solidFill>
                  <a:srgbClr val="FF0000"/>
                </a:solidFill>
                <a:latin typeface="Noto Sans CJK KR" pitchFamily="34" charset="0"/>
                <a:ea typeface="Noto Sans CJK KR" pitchFamily="34" charset="-122"/>
                <a:cs typeface="Noto Sans CJK KR" pitchFamily="34" charset="-120"/>
              </a:rPr>
              <a:t>인사하지 않을 권리까지 포함한 공동체.</a:t>
            </a:r>
            <a:endParaRPr lang="en-US" sz="1900" b="1" dirty="0">
              <a:solidFill>
                <a:srgbClr val="FF0000"/>
              </a:solidFill>
            </a:endParaRPr>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D8CCBB"/>
                </a:solidFill>
                <a:latin typeface="Noto Sans CJK KR" pitchFamily="34" charset="0"/>
                <a:ea typeface="Noto Sans CJK KR" pitchFamily="34" charset="-122"/>
                <a:cs typeface="Noto Sans CJK KR" pitchFamily="34" charset="-120"/>
              </a:rPr>
              <a:t>49 / 57</a:t>
            </a:r>
            <a:endParaRPr lang="en-US" sz="7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E1B1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B83A26"/>
          </a:solidFill>
          <a:ln w="12700">
            <a:solidFill>
              <a:srgbClr val="B83A26">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D8CCBB"/>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731520" y="822960"/>
            <a:ext cx="3017520" cy="457200"/>
          </a:xfrm>
          <a:prstGeom prst="rect">
            <a:avLst/>
          </a:prstGeom>
          <a:noFill/>
          <a:ln/>
        </p:spPr>
        <p:txBody>
          <a:bodyPr wrap="square" lIns="0" tIns="0" rIns="0" bIns="0" rtlCol="0" anchor="ctr"/>
          <a:lstStyle/>
          <a:p>
            <a:pPr marL="0" indent="0">
              <a:buNone/>
            </a:pPr>
            <a:r>
              <a:rPr lang="en-US" sz="1800" b="1" dirty="0">
                <a:solidFill>
                  <a:srgbClr val="B83A26"/>
                </a:solidFill>
                <a:latin typeface="Noto Sans CJK KR" pitchFamily="34" charset="0"/>
                <a:ea typeface="Noto Sans CJK KR" pitchFamily="34" charset="-122"/>
                <a:cs typeface="Noto Sans CJK KR" pitchFamily="34" charset="-120"/>
              </a:rPr>
              <a:t>1. 김사랑</a:t>
            </a:r>
            <a:endParaRPr lang="en-US" sz="1800" dirty="0"/>
          </a:p>
        </p:txBody>
      </p:sp>
      <p:sp>
        <p:nvSpPr>
          <p:cNvPr id="5" name="Text 3"/>
          <p:cNvSpPr/>
          <p:nvPr/>
        </p:nvSpPr>
        <p:spPr>
          <a:xfrm>
            <a:off x="731520" y="1417320"/>
            <a:ext cx="10424160" cy="1097280"/>
          </a:xfrm>
          <a:prstGeom prst="rect">
            <a:avLst/>
          </a:prstGeom>
          <a:noFill/>
          <a:ln/>
        </p:spPr>
        <p:txBody>
          <a:bodyPr wrap="square" lIns="0" tIns="0" rIns="0" bIns="0" rtlCol="0" anchor="ctr">
            <a:normAutofit/>
          </a:bodyPr>
          <a:lstStyle/>
          <a:p>
            <a:pPr marL="0" indent="0">
              <a:buNone/>
            </a:pPr>
            <a:r>
              <a:rPr lang="en-US" sz="3800" b="1" dirty="0">
                <a:solidFill>
                  <a:srgbClr val="FFFFFF"/>
                </a:solidFill>
                <a:latin typeface="Noto Sans CJK KR" pitchFamily="34" charset="0"/>
                <a:ea typeface="Noto Sans CJK KR" pitchFamily="34" charset="-122"/>
                <a:cs typeface="Noto Sans CJK KR" pitchFamily="34" charset="-120"/>
              </a:rPr>
              <a:t>「남들이 버려둔 당연함 속에서 나만의 보물찾기」</a:t>
            </a:r>
            <a:endParaRPr lang="en-US" sz="3800" dirty="0"/>
          </a:p>
        </p:txBody>
      </p:sp>
      <p:sp>
        <p:nvSpPr>
          <p:cNvPr id="6" name="Shape 4"/>
          <p:cNvSpPr/>
          <p:nvPr/>
        </p:nvSpPr>
        <p:spPr>
          <a:xfrm>
            <a:off x="731520" y="2743200"/>
            <a:ext cx="3200400" cy="0"/>
          </a:xfrm>
          <a:prstGeom prst="line">
            <a:avLst/>
          </a:prstGeom>
          <a:noFill/>
          <a:ln w="25400">
            <a:solidFill>
              <a:srgbClr val="B83A26"/>
            </a:solidFill>
            <a:prstDash val="solid"/>
          </a:ln>
        </p:spPr>
      </p:sp>
      <p:sp>
        <p:nvSpPr>
          <p:cNvPr id="7" name="Text 5"/>
          <p:cNvSpPr/>
          <p:nvPr/>
        </p:nvSpPr>
        <p:spPr>
          <a:xfrm>
            <a:off x="749808" y="3246120"/>
            <a:ext cx="9829800" cy="2011680"/>
          </a:xfrm>
          <a:prstGeom prst="rect">
            <a:avLst/>
          </a:prstGeom>
          <a:noFill/>
          <a:ln/>
        </p:spPr>
        <p:txBody>
          <a:bodyPr wrap="square" lIns="508" tIns="508" rIns="508" bIns="508" rtlCol="0" anchor="ctr">
            <a:normAutofit/>
          </a:bodyPr>
          <a:lstStyle/>
          <a:p>
            <a:pPr marL="0" indent="0">
              <a:lnSpc>
                <a:spcPct val="150000"/>
              </a:lnSpc>
              <a:buNone/>
            </a:pPr>
            <a:r>
              <a:rPr lang="en-US" sz="1900" b="1" dirty="0">
                <a:solidFill>
                  <a:srgbClr val="EFE6D6"/>
                </a:solidFill>
                <a:latin typeface="Noto Sans CJK KR" pitchFamily="34" charset="0"/>
                <a:ea typeface="Noto Sans CJK KR" pitchFamily="34" charset="-122"/>
                <a:cs typeface="Noto Sans CJK KR" pitchFamily="34" charset="-120"/>
              </a:rPr>
              <a:t>출발점</a:t>
            </a:r>
            <a:endParaRPr lang="en-US" sz="1900" b="1" dirty="0"/>
          </a:p>
          <a:p>
            <a:pPr marL="0" indent="0">
              <a:lnSpc>
                <a:spcPct val="150000"/>
              </a:lnSpc>
              <a:buNone/>
            </a:pPr>
            <a:r>
              <a:rPr lang="en-US" sz="1900" b="1" dirty="0">
                <a:solidFill>
                  <a:srgbClr val="EFE6D6"/>
                </a:solidFill>
                <a:latin typeface="Noto Sans CJK KR" pitchFamily="34" charset="0"/>
                <a:ea typeface="Noto Sans CJK KR" pitchFamily="34" charset="-122"/>
                <a:cs typeface="Noto Sans CJK KR" pitchFamily="34" charset="-120"/>
              </a:rPr>
              <a:t>김사랑의 작업은 어린 시절 놀이터에서 쓰레기를 보물처럼 주웠던 아주 개인적인 기억에서 출발한다.</a:t>
            </a:r>
            <a:endParaRPr lang="en-US" sz="1900" b="1" dirty="0"/>
          </a:p>
        </p:txBody>
      </p:sp>
      <p:sp>
        <p:nvSpPr>
          <p:cNvPr id="8" name="Text 6"/>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D8CCBB"/>
                </a:solidFill>
                <a:latin typeface="Noto Sans CJK KR" pitchFamily="34" charset="0"/>
                <a:ea typeface="Noto Sans CJK KR" pitchFamily="34" charset="-122"/>
                <a:cs typeface="Noto Sans CJK KR" pitchFamily="34" charset="-120"/>
              </a:rPr>
              <a:t>05 / 57</a:t>
            </a:r>
            <a:endParaRPr lang="en-US" sz="7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name="Slide 50">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박소연 — 공동체의 거리</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buNone/>
            </a:pPr>
            <a:r>
              <a:rPr lang="en-US" sz="1750" dirty="0">
                <a:solidFill>
                  <a:srgbClr val="111111"/>
                </a:solidFill>
                <a:latin typeface="Noto Sans CJK KR" pitchFamily="34" charset="0"/>
                <a:ea typeface="Noto Sans CJK KR" pitchFamily="34" charset="-122"/>
                <a:cs typeface="Noto Sans CJK KR" pitchFamily="34" charset="-120"/>
              </a:rPr>
              <a:t>나는 이게 굉장히 정치적인 개념이라고 본다.</a:t>
            </a:r>
            <a:endParaRPr lang="en-US" sz="1750" dirty="0"/>
          </a:p>
          <a:p>
            <a:pPr marL="0" indent="0">
              <a:buNone/>
            </a:pPr>
            <a:endParaRPr lang="en-US" sz="1750" dirty="0"/>
          </a:p>
          <a:p>
            <a:pPr marL="0" indent="0">
              <a:buNone/>
            </a:pPr>
            <a:r>
              <a:rPr lang="en-US" sz="1750" dirty="0">
                <a:solidFill>
                  <a:srgbClr val="111111"/>
                </a:solidFill>
                <a:latin typeface="Noto Sans CJK KR" pitchFamily="34" charset="0"/>
                <a:ea typeface="Noto Sans CJK KR" pitchFamily="34" charset="-122"/>
                <a:cs typeface="Noto Sans CJK KR" pitchFamily="34" charset="-120"/>
              </a:rPr>
              <a:t>함께 살아간다는 것이 모두 친해지는 것은 아니다.</a:t>
            </a:r>
            <a:endParaRPr lang="en-US" sz="1750" dirty="0"/>
          </a:p>
          <a:p>
            <a:pPr marL="0" indent="0">
              <a:buNone/>
            </a:pPr>
            <a:endParaRPr lang="en-US" sz="1750" dirty="0"/>
          </a:p>
          <a:p>
            <a:pPr marL="0" indent="0">
              <a:buNone/>
            </a:pPr>
            <a:r>
              <a:rPr lang="en-US" sz="1750" dirty="0">
                <a:solidFill>
                  <a:srgbClr val="111111"/>
                </a:solidFill>
                <a:latin typeface="Noto Sans CJK KR" pitchFamily="34" charset="0"/>
                <a:ea typeface="Noto Sans CJK KR" pitchFamily="34" charset="-122"/>
                <a:cs typeface="Noto Sans CJK KR" pitchFamily="34" charset="-120"/>
              </a:rPr>
              <a:t>서로 다른 거리감을 가진 사람들이 같은 공간에 존재하면서도 서로를 제거하지 않는 것.</a:t>
            </a:r>
            <a:endParaRPr lang="en-US" sz="1750" dirty="0"/>
          </a:p>
          <a:p>
            <a:pPr marL="0" indent="0">
              <a:buNone/>
            </a:pPr>
            <a:endParaRPr lang="en-US" sz="1750" dirty="0"/>
          </a:p>
          <a:p>
            <a:pPr marL="0" indent="0">
              <a:buNone/>
            </a:pPr>
            <a:r>
              <a:rPr lang="en-US" sz="1750" dirty="0">
                <a:solidFill>
                  <a:srgbClr val="111111"/>
                </a:solidFill>
                <a:latin typeface="Noto Sans CJK KR" pitchFamily="34" charset="0"/>
                <a:ea typeface="Noto Sans CJK KR" pitchFamily="34" charset="-122"/>
                <a:cs typeface="Noto Sans CJK KR" pitchFamily="34" charset="-120"/>
              </a:rPr>
              <a:t>그것이 민주주의의 더 현실적인 모습일 수도 있다.</a:t>
            </a:r>
            <a:endParaRPr lang="en-US" sz="1750" dirty="0"/>
          </a:p>
          <a:p>
            <a:pPr marL="0" indent="0">
              <a:buNone/>
            </a:pPr>
            <a:endParaRPr lang="en-US" sz="1750" dirty="0"/>
          </a:p>
          <a:p>
            <a:pPr marL="0" indent="0">
              <a:buNone/>
            </a:pPr>
            <a:r>
              <a:rPr lang="en-US" sz="1750" dirty="0">
                <a:solidFill>
                  <a:srgbClr val="111111"/>
                </a:solidFill>
                <a:latin typeface="Noto Sans CJK KR" pitchFamily="34" charset="0"/>
                <a:ea typeface="Noto Sans CJK KR" pitchFamily="34" charset="-122"/>
                <a:cs typeface="Noto Sans CJK KR" pitchFamily="34" charset="-120"/>
              </a:rPr>
              <a:t>학제적 가치</a:t>
            </a:r>
            <a:endParaRPr lang="en-US" sz="1750" dirty="0"/>
          </a:p>
          <a:p>
            <a:pPr marL="0" indent="0">
              <a:buNone/>
            </a:pPr>
            <a:r>
              <a:rPr lang="en-US" sz="1750" dirty="0">
                <a:solidFill>
                  <a:srgbClr val="111111"/>
                </a:solidFill>
                <a:latin typeface="Noto Sans CJK KR" pitchFamily="34" charset="0"/>
                <a:ea typeface="Noto Sans CJK KR" pitchFamily="34" charset="-122"/>
                <a:cs typeface="Noto Sans CJK KR" pitchFamily="34" charset="-120"/>
              </a:rPr>
              <a:t>도시사회학, 공동주택 연구, 건축과 공간정치, 비장소(non-place), 관계미학, 공공성 연구와 연결된다.</a:t>
            </a:r>
            <a:endParaRPr lang="en-US" sz="1750"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50 / 57</a:t>
            </a:r>
            <a:endParaRPr lang="en-US" sz="7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name="Slide 51">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960120" y="1097280"/>
            <a:ext cx="10058400" cy="4754880"/>
          </a:xfrm>
          <a:prstGeom prst="rect">
            <a:avLst/>
          </a:prstGeom>
          <a:noFill/>
          <a:ln/>
        </p:spPr>
        <p:txBody>
          <a:bodyPr wrap="square" lIns="635" tIns="635" rIns="635" bIns="635" rtlCol="0" anchor="ctr">
            <a:normAutofit/>
          </a:bodyPr>
          <a:lstStyle/>
          <a:p>
            <a:pPr marL="0" indent="0" algn="ctr">
              <a:lnSpc>
                <a:spcPct val="200000"/>
              </a:lnSpc>
              <a:buNone/>
            </a:pPr>
            <a:endParaRPr lang="en-US" sz="2300" dirty="0">
              <a:solidFill>
                <a:srgbClr val="FF0000"/>
              </a:solidFill>
            </a:endParaRPr>
          </a:p>
          <a:p>
            <a:pPr marL="0" indent="0" algn="ctr">
              <a:lnSpc>
                <a:spcPct val="200000"/>
              </a:lnSpc>
              <a:buNone/>
            </a:pPr>
            <a:r>
              <a:rPr lang="en-US" sz="2300" b="1" dirty="0">
                <a:solidFill>
                  <a:srgbClr val="FF0000"/>
                </a:solidFill>
                <a:latin typeface="Noto Sans CJK KR" pitchFamily="34" charset="0"/>
                <a:ea typeface="Noto Sans CJK KR" pitchFamily="34" charset="-122"/>
                <a:cs typeface="Noto Sans CJK KR" pitchFamily="34" charset="-120"/>
              </a:rPr>
              <a:t>엘리베이터의 20초는 관계를 만드는 시간이 아니라, </a:t>
            </a:r>
          </a:p>
          <a:p>
            <a:pPr marL="0" indent="0" algn="ctr">
              <a:lnSpc>
                <a:spcPct val="200000"/>
              </a:lnSpc>
              <a:buNone/>
            </a:pPr>
            <a:r>
              <a:rPr lang="en-US" sz="2300" b="1" dirty="0" err="1">
                <a:solidFill>
                  <a:srgbClr val="FF0000"/>
                </a:solidFill>
                <a:latin typeface="Noto Sans CJK KR" pitchFamily="34" charset="0"/>
                <a:ea typeface="Noto Sans CJK KR" pitchFamily="34" charset="-122"/>
                <a:cs typeface="Noto Sans CJK KR" pitchFamily="34" charset="-120"/>
              </a:rPr>
              <a:t>관계의</a:t>
            </a:r>
            <a:r>
              <a:rPr lang="en-US" sz="2300" b="1" dirty="0">
                <a:solidFill>
                  <a:srgbClr val="FF0000"/>
                </a:solidFill>
                <a:latin typeface="Noto Sans CJK KR" pitchFamily="34" charset="0"/>
                <a:ea typeface="Noto Sans CJK KR" pitchFamily="34" charset="-122"/>
                <a:cs typeface="Noto Sans CJK KR" pitchFamily="34" charset="-120"/>
              </a:rPr>
              <a:t> 거리를 각자가 결정해볼 수 있는 시간이다.</a:t>
            </a:r>
            <a:endParaRPr lang="en-US" sz="2300" dirty="0">
              <a:solidFill>
                <a:srgbClr val="FF0000"/>
              </a:solidFill>
            </a:endParaRPr>
          </a:p>
        </p:txBody>
      </p:sp>
      <p:sp>
        <p:nvSpPr>
          <p:cNvPr id="5" name="Text 3"/>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51 / 57</a:t>
            </a:r>
            <a:endParaRPr lang="en-US" sz="7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name="Slide 52">
    <p:bg>
      <p:bgPr>
        <a:solidFill>
          <a:srgbClr val="1E1B1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B83A26"/>
          </a:solidFill>
          <a:ln w="12700">
            <a:solidFill>
              <a:srgbClr val="B83A26">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D8CCBB"/>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FFFFFF"/>
                </a:solidFill>
                <a:latin typeface="Noto Sans CJK KR" pitchFamily="34" charset="0"/>
                <a:ea typeface="Noto Sans CJK KR" pitchFamily="34" charset="-122"/>
                <a:cs typeface="Noto Sans CJK KR" pitchFamily="34" charset="-120"/>
              </a:rPr>
              <a:t>그래서 다시 전체를 보면</a:t>
            </a:r>
            <a:endParaRPr lang="en-US" sz="2600" dirty="0"/>
          </a:p>
        </p:txBody>
      </p:sp>
      <p:sp>
        <p:nvSpPr>
          <p:cNvPr id="5" name="Shape 3"/>
          <p:cNvSpPr/>
          <p:nvPr/>
        </p:nvSpPr>
        <p:spPr>
          <a:xfrm>
            <a:off x="566928" y="1170432"/>
            <a:ext cx="10789920" cy="0"/>
          </a:xfrm>
          <a:prstGeom prst="line">
            <a:avLst/>
          </a:prstGeom>
          <a:noFill/>
          <a:ln w="13970">
            <a:solidFill>
              <a:srgbClr val="B83A26"/>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buNone/>
            </a:pPr>
            <a:r>
              <a:rPr lang="en-US" sz="1900" b="1" dirty="0">
                <a:solidFill>
                  <a:srgbClr val="F8F1E5"/>
                </a:solidFill>
                <a:latin typeface="Noto Sans CJK KR" pitchFamily="34" charset="0"/>
                <a:ea typeface="Noto Sans CJK KR" pitchFamily="34" charset="-122"/>
                <a:cs typeface="Noto Sans CJK KR" pitchFamily="34" charset="-120"/>
              </a:rPr>
              <a:t>그래서 다시 전체를 보면</a:t>
            </a:r>
            <a:endParaRPr lang="en-US" sz="1900" b="1" dirty="0"/>
          </a:p>
          <a:p>
            <a:pPr marL="0" indent="0">
              <a:buNone/>
            </a:pPr>
            <a:endParaRPr lang="en-US" sz="1900" b="1" dirty="0"/>
          </a:p>
          <a:p>
            <a:pPr marL="0" indent="0">
              <a:buNone/>
            </a:pPr>
            <a:r>
              <a:rPr lang="en-US" sz="1900" b="1" dirty="0">
                <a:solidFill>
                  <a:srgbClr val="F8F1E5"/>
                </a:solidFill>
                <a:latin typeface="Noto Sans CJK KR" pitchFamily="34" charset="0"/>
                <a:ea typeface="Noto Sans CJK KR" pitchFamily="34" charset="-122"/>
                <a:cs typeface="Noto Sans CJK KR" pitchFamily="34" charset="-120"/>
              </a:rPr>
              <a:t>처음 우리가 만든 「안 해도 되는 일」의 구조는 사실 </a:t>
            </a:r>
            <a:r>
              <a:rPr lang="en-US" sz="1900" b="1" dirty="0" err="1">
                <a:solidFill>
                  <a:srgbClr val="F8F1E5"/>
                </a:solidFill>
                <a:latin typeface="Noto Sans CJK KR" pitchFamily="34" charset="0"/>
                <a:ea typeface="Noto Sans CJK KR" pitchFamily="34" charset="-122"/>
                <a:cs typeface="Noto Sans CJK KR" pitchFamily="34" charset="-120"/>
              </a:rPr>
              <a:t>아주</a:t>
            </a:r>
            <a:r>
              <a:rPr lang="en-US" sz="1900" b="1" dirty="0">
                <a:solidFill>
                  <a:srgbClr val="F8F1E5"/>
                </a:solidFill>
                <a:latin typeface="Noto Sans CJK KR" pitchFamily="34" charset="0"/>
                <a:ea typeface="Noto Sans CJK KR" pitchFamily="34" charset="-122"/>
                <a:cs typeface="Noto Sans CJK KR" pitchFamily="34" charset="-120"/>
              </a:rPr>
              <a:t> </a:t>
            </a:r>
            <a:r>
              <a:rPr lang="en-US" sz="1900" b="1" dirty="0" err="1">
                <a:solidFill>
                  <a:srgbClr val="F8F1E5"/>
                </a:solidFill>
                <a:latin typeface="Noto Sans CJK KR" pitchFamily="34" charset="0"/>
                <a:ea typeface="Noto Sans CJK KR" pitchFamily="34" charset="-122"/>
                <a:cs typeface="Noto Sans CJK KR" pitchFamily="34" charset="-120"/>
              </a:rPr>
              <a:t>정교</a:t>
            </a:r>
            <a:r>
              <a:rPr lang="ko-KR" altLang="en-US" sz="1900" b="1" dirty="0">
                <a:solidFill>
                  <a:srgbClr val="F8F1E5"/>
                </a:solidFill>
                <a:latin typeface="Noto Sans CJK KR" pitchFamily="34" charset="0"/>
                <a:ea typeface="Noto Sans CJK KR" pitchFamily="34" charset="-122"/>
                <a:cs typeface="Noto Sans CJK KR" pitchFamily="34" charset="-120"/>
              </a:rPr>
              <a:t>하다</a:t>
            </a:r>
            <a:r>
              <a:rPr lang="en-US" sz="1900" b="1" dirty="0">
                <a:solidFill>
                  <a:srgbClr val="F8F1E5"/>
                </a:solidFill>
                <a:latin typeface="Noto Sans CJK KR" pitchFamily="34" charset="0"/>
                <a:ea typeface="Noto Sans CJK KR" pitchFamily="34" charset="-122"/>
                <a:cs typeface="Noto Sans CJK KR" pitchFamily="34" charset="-120"/>
              </a:rPr>
              <a:t>.</a:t>
            </a:r>
            <a:endParaRPr lang="en-US" sz="1900" b="1" dirty="0"/>
          </a:p>
          <a:p>
            <a:pPr marL="0" indent="0">
              <a:buNone/>
            </a:pPr>
            <a:endParaRPr lang="en-US" sz="1900" b="1" dirty="0"/>
          </a:p>
          <a:p>
            <a:pPr marL="0" indent="0">
              <a:buNone/>
            </a:pPr>
            <a:r>
              <a:rPr lang="en-US" sz="2400" b="1" dirty="0">
                <a:solidFill>
                  <a:srgbClr val="FF0000"/>
                </a:solidFill>
                <a:latin typeface="Noto Sans CJK KR" pitchFamily="34" charset="0"/>
                <a:ea typeface="Noto Sans CJK KR" pitchFamily="34" charset="-122"/>
                <a:cs typeface="Noto Sans CJK KR" pitchFamily="34" charset="-120"/>
              </a:rPr>
              <a:t>당연함 → 멈춤 → 균열 → 관찰 → 구조의 발견 → 자기 규칙의 발명</a:t>
            </a:r>
            <a:endParaRPr lang="en-US" sz="2400" b="1" dirty="0">
              <a:solidFill>
                <a:srgbClr val="FF0000"/>
              </a:solidFill>
            </a:endParaRPr>
          </a:p>
          <a:p>
            <a:pPr marL="0" indent="0">
              <a:buNone/>
            </a:pPr>
            <a:endParaRPr lang="en-US" sz="1900" b="1" dirty="0"/>
          </a:p>
          <a:p>
            <a:pPr marL="0" indent="0">
              <a:buNone/>
            </a:pPr>
            <a:endParaRPr lang="en-US" sz="1900" b="1"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D8CCBB"/>
                </a:solidFill>
                <a:latin typeface="Noto Sans CJK KR" pitchFamily="34" charset="0"/>
                <a:ea typeface="Noto Sans CJK KR" pitchFamily="34" charset="-122"/>
                <a:cs typeface="Noto Sans CJK KR" pitchFamily="34" charset="-120"/>
              </a:rPr>
              <a:t>52 / 57</a:t>
            </a:r>
            <a:endParaRPr lang="en-US" sz="7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name="Slide 53">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여섯 작업의 정지</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buNone/>
            </a:pPr>
            <a:r>
              <a:rPr lang="en-US" sz="2000" b="1" dirty="0">
                <a:solidFill>
                  <a:srgbClr val="111111"/>
                </a:solidFill>
                <a:latin typeface="Noto Sans CJK KR" pitchFamily="34" charset="0"/>
                <a:ea typeface="Noto Sans CJK KR" pitchFamily="34" charset="-122"/>
                <a:cs typeface="Noto Sans CJK KR" pitchFamily="34" charset="-120"/>
              </a:rPr>
              <a:t>김사랑은  </a:t>
            </a:r>
            <a:endParaRPr lang="en-US" sz="2000" b="1" dirty="0"/>
          </a:p>
          <a:p>
            <a:pPr marL="0" indent="0">
              <a:buNone/>
            </a:pPr>
            <a:r>
              <a:rPr lang="en-US" sz="2000" b="1" dirty="0">
                <a:solidFill>
                  <a:srgbClr val="111111"/>
                </a:solidFill>
                <a:latin typeface="Noto Sans CJK KR" pitchFamily="34" charset="0"/>
                <a:ea typeface="Noto Sans CJK KR" pitchFamily="34" charset="-122"/>
                <a:cs typeface="Noto Sans CJK KR" pitchFamily="34" charset="-120"/>
              </a:rPr>
              <a:t>버려야 한다는 판단을 멈춘다.</a:t>
            </a:r>
            <a:endParaRPr lang="en-US" sz="2000" b="1" dirty="0"/>
          </a:p>
          <a:p>
            <a:pPr marL="0" indent="0">
              <a:buNone/>
            </a:pPr>
            <a:endParaRPr lang="en-US" sz="2000" b="1" dirty="0"/>
          </a:p>
          <a:p>
            <a:pPr marL="0" indent="0">
              <a:buNone/>
            </a:pPr>
            <a:r>
              <a:rPr lang="en-US" sz="2000" b="1" dirty="0">
                <a:solidFill>
                  <a:srgbClr val="111111"/>
                </a:solidFill>
                <a:latin typeface="Noto Sans CJK KR" pitchFamily="34" charset="0"/>
                <a:ea typeface="Noto Sans CJK KR" pitchFamily="34" charset="-122"/>
                <a:cs typeface="Noto Sans CJK KR" pitchFamily="34" charset="-120"/>
              </a:rPr>
              <a:t>이윤희는  </a:t>
            </a:r>
            <a:endParaRPr lang="en-US" sz="2000" b="1" dirty="0"/>
          </a:p>
          <a:p>
            <a:pPr marL="0" indent="0">
              <a:buNone/>
            </a:pPr>
            <a:r>
              <a:rPr lang="en-US" sz="2000" b="1" dirty="0">
                <a:solidFill>
                  <a:srgbClr val="111111"/>
                </a:solidFill>
                <a:latin typeface="Noto Sans CJK KR" pitchFamily="34" charset="0"/>
                <a:ea typeface="Noto Sans CJK KR" pitchFamily="34" charset="-122"/>
                <a:cs typeface="Noto Sans CJK KR" pitchFamily="34" charset="-120"/>
              </a:rPr>
              <a:t>숫자로 측정해야 한다는 습관을 멈춘다.</a:t>
            </a:r>
            <a:endParaRPr lang="en-US" sz="2000" b="1" dirty="0"/>
          </a:p>
          <a:p>
            <a:pPr marL="0" indent="0">
              <a:buNone/>
            </a:pPr>
            <a:endParaRPr lang="en-US" sz="2000" b="1" dirty="0"/>
          </a:p>
          <a:p>
            <a:pPr marL="0" indent="0">
              <a:buNone/>
            </a:pPr>
            <a:r>
              <a:rPr lang="en-US" sz="2000" b="1" dirty="0">
                <a:solidFill>
                  <a:srgbClr val="111111"/>
                </a:solidFill>
                <a:latin typeface="Noto Sans CJK KR" pitchFamily="34" charset="0"/>
                <a:ea typeface="Noto Sans CJK KR" pitchFamily="34" charset="-122"/>
                <a:cs typeface="Noto Sans CJK KR" pitchFamily="34" charset="-120"/>
              </a:rPr>
              <a:t>박귀숙은  </a:t>
            </a:r>
            <a:endParaRPr lang="en-US" sz="2000" b="1" dirty="0"/>
          </a:p>
          <a:p>
            <a:pPr marL="0" indent="0">
              <a:buNone/>
            </a:pPr>
            <a:r>
              <a:rPr lang="en-US" sz="2000" b="1" dirty="0">
                <a:solidFill>
                  <a:srgbClr val="111111"/>
                </a:solidFill>
                <a:latin typeface="Noto Sans CJK KR" pitchFamily="34" charset="0"/>
                <a:ea typeface="Noto Sans CJK KR" pitchFamily="34" charset="-122"/>
                <a:cs typeface="Noto Sans CJK KR" pitchFamily="34" charset="-120"/>
              </a:rPr>
              <a:t>잘 말해야 한다는 의무를 멈춘다.</a:t>
            </a:r>
            <a:endParaRPr lang="en-US" sz="2000" b="1" dirty="0"/>
          </a:p>
          <a:p>
            <a:pPr marL="0" indent="0">
              <a:buNone/>
            </a:pPr>
            <a:endParaRPr lang="en-US" sz="2000" b="1" dirty="0"/>
          </a:p>
          <a:p>
            <a:pPr marL="0" indent="0">
              <a:buNone/>
            </a:pPr>
            <a:r>
              <a:rPr lang="en-US" sz="2000" b="1" dirty="0">
                <a:solidFill>
                  <a:srgbClr val="111111"/>
                </a:solidFill>
                <a:latin typeface="Noto Sans CJK KR" pitchFamily="34" charset="0"/>
                <a:ea typeface="Noto Sans CJK KR" pitchFamily="34" charset="-122"/>
                <a:cs typeface="Noto Sans CJK KR" pitchFamily="34" charset="-120"/>
              </a:rPr>
              <a:t>홍소라는  </a:t>
            </a:r>
            <a:endParaRPr lang="en-US" sz="2000" b="1" dirty="0"/>
          </a:p>
          <a:p>
            <a:pPr marL="0" indent="0">
              <a:buNone/>
            </a:pPr>
            <a:r>
              <a:rPr lang="en-US" sz="2000" b="1" dirty="0">
                <a:solidFill>
                  <a:srgbClr val="111111"/>
                </a:solidFill>
                <a:latin typeface="Noto Sans CJK KR" pitchFamily="34" charset="0"/>
                <a:ea typeface="Noto Sans CJK KR" pitchFamily="34" charset="-122"/>
                <a:cs typeface="Noto Sans CJK KR" pitchFamily="34" charset="-120"/>
              </a:rPr>
              <a:t>인간에게 고민을 말해야 한다는 관계의 관습이 이미 어떻게 멈추고 있는지를 관찰한다</a:t>
            </a:r>
            <a:r>
              <a:rPr lang="en-US" sz="2000" dirty="0">
                <a:solidFill>
                  <a:srgbClr val="111111"/>
                </a:solidFill>
                <a:latin typeface="Noto Sans CJK KR" pitchFamily="34" charset="0"/>
                <a:ea typeface="Noto Sans CJK KR" pitchFamily="34" charset="-122"/>
                <a:cs typeface="Noto Sans CJK KR" pitchFamily="34" charset="-120"/>
              </a:rPr>
              <a:t>.</a:t>
            </a:r>
            <a:endParaRPr lang="en-US" sz="2000"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53 / 57</a:t>
            </a:r>
            <a:endParaRPr lang="en-US" sz="7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name="Slide 54">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여섯 작업의 정지</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buNone/>
            </a:pPr>
            <a:r>
              <a:rPr lang="en-US" sz="2300" b="1" dirty="0">
                <a:solidFill>
                  <a:srgbClr val="111111"/>
                </a:solidFill>
                <a:latin typeface="Noto Sans CJK KR" pitchFamily="34" charset="0"/>
                <a:ea typeface="Noto Sans CJK KR" pitchFamily="34" charset="-122"/>
                <a:cs typeface="Noto Sans CJK KR" pitchFamily="34" charset="-120"/>
              </a:rPr>
              <a:t>이근학은  </a:t>
            </a:r>
            <a:endParaRPr lang="en-US" sz="2300" b="1" dirty="0"/>
          </a:p>
          <a:p>
            <a:pPr marL="0" indent="0">
              <a:buNone/>
            </a:pPr>
            <a:r>
              <a:rPr lang="en-US" sz="2300" b="1" dirty="0">
                <a:solidFill>
                  <a:srgbClr val="111111"/>
                </a:solidFill>
                <a:latin typeface="Noto Sans CJK KR" pitchFamily="34" charset="0"/>
                <a:ea typeface="Noto Sans CJK KR" pitchFamily="34" charset="-122"/>
                <a:cs typeface="Noto Sans CJK KR" pitchFamily="34" charset="-120"/>
              </a:rPr>
              <a:t>누구를 돌봐야 하는지 사회가 정해준 돌봄의 방향을 멈추고 스스로 다시 선택한다.</a:t>
            </a:r>
            <a:endParaRPr lang="en-US" sz="2300" b="1" dirty="0"/>
          </a:p>
          <a:p>
            <a:pPr marL="0" indent="0">
              <a:buNone/>
            </a:pPr>
            <a:endParaRPr lang="en-US" sz="2300" b="1" dirty="0"/>
          </a:p>
          <a:p>
            <a:pPr marL="0" indent="0">
              <a:buNone/>
            </a:pPr>
            <a:r>
              <a:rPr lang="en-US" sz="2300" b="1" dirty="0">
                <a:solidFill>
                  <a:srgbClr val="111111"/>
                </a:solidFill>
                <a:latin typeface="Noto Sans CJK KR" pitchFamily="34" charset="0"/>
                <a:ea typeface="Noto Sans CJK KR" pitchFamily="34" charset="-122"/>
                <a:cs typeface="Noto Sans CJK KR" pitchFamily="34" charset="-120"/>
              </a:rPr>
              <a:t>박소연은  </a:t>
            </a:r>
            <a:endParaRPr lang="en-US" sz="2300" b="1" dirty="0"/>
          </a:p>
          <a:p>
            <a:pPr marL="0" indent="0">
              <a:buNone/>
            </a:pPr>
            <a:r>
              <a:rPr lang="en-US" sz="2300" b="1" dirty="0">
                <a:solidFill>
                  <a:srgbClr val="111111"/>
                </a:solidFill>
                <a:latin typeface="Noto Sans CJK KR" pitchFamily="34" charset="0"/>
                <a:ea typeface="Noto Sans CJK KR" pitchFamily="34" charset="-122"/>
                <a:cs typeface="Noto Sans CJK KR" pitchFamily="34" charset="-120"/>
              </a:rPr>
              <a:t>친해져야 좋은 이웃이라는 공동체의 강박을 멈춘다.</a:t>
            </a:r>
            <a:endParaRPr lang="en-US" sz="2300" b="1" dirty="0"/>
          </a:p>
          <a:p>
            <a:pPr marL="0" indent="0">
              <a:buNone/>
            </a:pPr>
            <a:endParaRPr lang="en-US" sz="2300" b="1"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54 / 57</a:t>
            </a:r>
            <a:endParaRPr lang="en-US" sz="7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name="Slide 55">
    <p:bg>
      <p:bgPr>
        <a:solidFill>
          <a:srgbClr val="1E1B1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B83A26"/>
          </a:solidFill>
          <a:ln w="12700">
            <a:solidFill>
              <a:srgbClr val="B83A26">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D8CCBB"/>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FFFFFF"/>
                </a:solidFill>
                <a:latin typeface="Noto Sans CJK KR" pitchFamily="34" charset="0"/>
                <a:ea typeface="Noto Sans CJK KR" pitchFamily="34" charset="-122"/>
                <a:cs typeface="Noto Sans CJK KR" pitchFamily="34" charset="-120"/>
              </a:rPr>
              <a:t>정지된 자리에서 시작되는 것</a:t>
            </a:r>
            <a:endParaRPr lang="en-US" sz="2600" dirty="0"/>
          </a:p>
        </p:txBody>
      </p:sp>
      <p:sp>
        <p:nvSpPr>
          <p:cNvPr id="5" name="Shape 3"/>
          <p:cNvSpPr/>
          <p:nvPr/>
        </p:nvSpPr>
        <p:spPr>
          <a:xfrm>
            <a:off x="566928" y="1170432"/>
            <a:ext cx="10789920" cy="0"/>
          </a:xfrm>
          <a:prstGeom prst="line">
            <a:avLst/>
          </a:prstGeom>
          <a:noFill/>
          <a:ln w="13970">
            <a:solidFill>
              <a:srgbClr val="B83A26"/>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1750" b="1" dirty="0">
                <a:solidFill>
                  <a:srgbClr val="FF0000"/>
                </a:solidFill>
                <a:latin typeface="Noto Sans CJK KR" pitchFamily="34" charset="0"/>
                <a:ea typeface="Noto Sans CJK KR" pitchFamily="34" charset="-122"/>
                <a:cs typeface="Noto Sans CJK KR" pitchFamily="34" charset="-120"/>
              </a:rPr>
              <a:t>이 프로젝트에서 ‘안 한다’는 것은 아무것도 하지 않는 상태가 아니다.</a:t>
            </a:r>
            <a:endParaRPr lang="en-US" sz="1750" b="1" dirty="0">
              <a:solidFill>
                <a:srgbClr val="FF0000"/>
              </a:solidFill>
            </a:endParaRPr>
          </a:p>
          <a:p>
            <a:pPr marL="0" indent="0">
              <a:lnSpc>
                <a:spcPct val="150000"/>
              </a:lnSpc>
              <a:buNone/>
            </a:pPr>
            <a:endParaRPr lang="en-US" sz="1750" b="1" dirty="0">
              <a:solidFill>
                <a:srgbClr val="FF0000"/>
              </a:solidFill>
            </a:endParaRPr>
          </a:p>
          <a:p>
            <a:pPr marL="0" indent="0">
              <a:lnSpc>
                <a:spcPct val="150000"/>
              </a:lnSpc>
              <a:buNone/>
            </a:pPr>
            <a:r>
              <a:rPr lang="en-US" sz="1750" b="1" dirty="0">
                <a:solidFill>
                  <a:srgbClr val="FF0000"/>
                </a:solidFill>
                <a:latin typeface="Noto Sans CJK KR" pitchFamily="34" charset="0"/>
                <a:ea typeface="Noto Sans CJK KR" pitchFamily="34" charset="-122"/>
                <a:cs typeface="Noto Sans CJK KR" pitchFamily="34" charset="-120"/>
              </a:rPr>
              <a:t>사회가 내게 자동으로 실행시켜온 명령을 잠시 정지시키는 것이다</a:t>
            </a:r>
            <a:r>
              <a:rPr lang="en-US" sz="1750" b="1" dirty="0">
                <a:solidFill>
                  <a:srgbClr val="F8F1E5"/>
                </a:solidFill>
                <a:latin typeface="Noto Sans CJK KR" pitchFamily="34" charset="0"/>
                <a:ea typeface="Noto Sans CJK KR" pitchFamily="34" charset="-122"/>
                <a:cs typeface="Noto Sans CJK KR" pitchFamily="34" charset="-120"/>
              </a:rPr>
              <a:t>.</a:t>
            </a:r>
            <a:endParaRPr lang="en-US" sz="1750" b="1" dirty="0"/>
          </a:p>
          <a:p>
            <a:pPr marL="0" indent="0">
              <a:lnSpc>
                <a:spcPct val="150000"/>
              </a:lnSpc>
              <a:buNone/>
            </a:pPr>
            <a:endParaRPr lang="en-US" sz="1750" b="1" dirty="0"/>
          </a:p>
          <a:p>
            <a:pPr marL="0" indent="0">
              <a:lnSpc>
                <a:spcPct val="150000"/>
              </a:lnSpc>
              <a:buNone/>
            </a:pPr>
            <a:r>
              <a:rPr lang="en-US" sz="1750" b="1" dirty="0">
                <a:solidFill>
                  <a:srgbClr val="F8F1E5"/>
                </a:solidFill>
                <a:latin typeface="Noto Sans CJK KR" pitchFamily="34" charset="0"/>
                <a:ea typeface="Noto Sans CJK KR" pitchFamily="34" charset="-122"/>
                <a:cs typeface="Noto Sans CJK KR" pitchFamily="34" charset="-120"/>
              </a:rPr>
              <a:t>그리고 그 </a:t>
            </a:r>
            <a:r>
              <a:rPr lang="en-US" sz="1750" b="1" dirty="0">
                <a:solidFill>
                  <a:srgbClr val="FF0000"/>
                </a:solidFill>
                <a:latin typeface="Noto Sans CJK KR" pitchFamily="34" charset="0"/>
                <a:ea typeface="Noto Sans CJK KR" pitchFamily="34" charset="-122"/>
                <a:cs typeface="Noto Sans CJK KR" pitchFamily="34" charset="-120"/>
              </a:rPr>
              <a:t>정지된 자리에서</a:t>
            </a:r>
            <a:endParaRPr lang="en-US" sz="1750" b="1" dirty="0">
              <a:solidFill>
                <a:srgbClr val="FF0000"/>
              </a:solidFill>
            </a:endParaRPr>
          </a:p>
          <a:p>
            <a:pPr marL="0" indent="0">
              <a:lnSpc>
                <a:spcPct val="150000"/>
              </a:lnSpc>
              <a:buNone/>
            </a:pPr>
            <a:endParaRPr lang="en-US" sz="1750" b="1" dirty="0"/>
          </a:p>
          <a:p>
            <a:pPr marL="0" indent="0">
              <a:lnSpc>
                <a:spcPct val="150000"/>
              </a:lnSpc>
              <a:buNone/>
            </a:pPr>
            <a:r>
              <a:rPr lang="en-US" sz="1750" b="1" dirty="0">
                <a:solidFill>
                  <a:srgbClr val="F8F1E5"/>
                </a:solidFill>
                <a:latin typeface="Noto Sans CJK KR" pitchFamily="34" charset="0"/>
                <a:ea typeface="Noto Sans CJK KR" pitchFamily="34" charset="-122"/>
                <a:cs typeface="Noto Sans CJK KR" pitchFamily="34" charset="-120"/>
              </a:rPr>
              <a:t>누구는 보물을 발견하고,  </a:t>
            </a:r>
            <a:endParaRPr lang="en-US" sz="1750" b="1" dirty="0"/>
          </a:p>
          <a:p>
            <a:pPr marL="0" indent="0">
              <a:lnSpc>
                <a:spcPct val="150000"/>
              </a:lnSpc>
              <a:buNone/>
            </a:pPr>
            <a:r>
              <a:rPr lang="en-US" sz="1750" b="1" dirty="0">
                <a:solidFill>
                  <a:srgbClr val="F8F1E5"/>
                </a:solidFill>
                <a:latin typeface="Noto Sans CJK KR" pitchFamily="34" charset="0"/>
                <a:ea typeface="Noto Sans CJK KR" pitchFamily="34" charset="-122"/>
                <a:cs typeface="Noto Sans CJK KR" pitchFamily="34" charset="-120"/>
              </a:rPr>
              <a:t>누구는 자기 몸의 단위를 만들고,  </a:t>
            </a:r>
            <a:endParaRPr lang="en-US" sz="1750" b="1" dirty="0"/>
          </a:p>
          <a:p>
            <a:pPr marL="0" indent="0">
              <a:lnSpc>
                <a:spcPct val="150000"/>
              </a:lnSpc>
              <a:buNone/>
            </a:pPr>
            <a:r>
              <a:rPr lang="en-US" sz="1750" b="1" dirty="0">
                <a:solidFill>
                  <a:srgbClr val="F8F1E5"/>
                </a:solidFill>
                <a:latin typeface="Noto Sans CJK KR" pitchFamily="34" charset="0"/>
                <a:ea typeface="Noto Sans CJK KR" pitchFamily="34" charset="-122"/>
                <a:cs typeface="Noto Sans CJK KR" pitchFamily="34" charset="-120"/>
              </a:rPr>
              <a:t>누구는 서툰 목소리를 얻고,  </a:t>
            </a:r>
            <a:endParaRPr lang="en-US" sz="1750" b="1" dirty="0"/>
          </a:p>
          <a:p>
            <a:pPr marL="0" indent="0">
              <a:lnSpc>
                <a:spcPct val="150000"/>
              </a:lnSpc>
              <a:buNone/>
            </a:pPr>
            <a:r>
              <a:rPr lang="en-US" sz="1750" b="1" dirty="0">
                <a:solidFill>
                  <a:srgbClr val="F8F1E5"/>
                </a:solidFill>
                <a:latin typeface="Noto Sans CJK KR" pitchFamily="34" charset="0"/>
                <a:ea typeface="Noto Sans CJK KR" pitchFamily="34" charset="-122"/>
                <a:cs typeface="Noto Sans CJK KR" pitchFamily="34" charset="-120"/>
              </a:rPr>
              <a:t>누구는 기계에게 간 고백을 추적하고,  </a:t>
            </a:r>
            <a:endParaRPr lang="en-US" sz="1750" b="1" dirty="0"/>
          </a:p>
          <a:p>
            <a:pPr marL="0" indent="0">
              <a:lnSpc>
                <a:spcPct val="150000"/>
              </a:lnSpc>
              <a:buNone/>
            </a:pPr>
            <a:r>
              <a:rPr lang="en-US" sz="1750" b="1" dirty="0">
                <a:solidFill>
                  <a:srgbClr val="F8F1E5"/>
                </a:solidFill>
                <a:latin typeface="Noto Sans CJK KR" pitchFamily="34" charset="0"/>
                <a:ea typeface="Noto Sans CJK KR" pitchFamily="34" charset="-122"/>
                <a:cs typeface="Noto Sans CJK KR" pitchFamily="34" charset="-120"/>
              </a:rPr>
              <a:t>누구는 돌봄의 방향을 바꾸고,  </a:t>
            </a:r>
            <a:endParaRPr lang="en-US" sz="1750" b="1" dirty="0"/>
          </a:p>
          <a:p>
            <a:pPr marL="0" indent="0">
              <a:lnSpc>
                <a:spcPct val="150000"/>
              </a:lnSpc>
              <a:buNone/>
            </a:pPr>
            <a:r>
              <a:rPr lang="en-US" sz="1750" b="1" dirty="0">
                <a:solidFill>
                  <a:srgbClr val="F8F1E5"/>
                </a:solidFill>
                <a:latin typeface="Noto Sans CJK KR" pitchFamily="34" charset="0"/>
                <a:ea typeface="Noto Sans CJK KR" pitchFamily="34" charset="-122"/>
                <a:cs typeface="Noto Sans CJK KR" pitchFamily="34" charset="-120"/>
              </a:rPr>
              <a:t>누구는 이웃과의 거리를 다시 정한다.</a:t>
            </a:r>
            <a:endParaRPr lang="en-US" sz="1750" b="1"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D8CCBB"/>
                </a:solidFill>
                <a:latin typeface="Noto Sans CJK KR" pitchFamily="34" charset="0"/>
                <a:ea typeface="Noto Sans CJK KR" pitchFamily="34" charset="-122"/>
                <a:cs typeface="Noto Sans CJK KR" pitchFamily="34" charset="-120"/>
              </a:rPr>
              <a:t>55 / 57</a:t>
            </a:r>
            <a:endParaRPr lang="en-US" sz="70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name="Slide 56">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가장 중요한 성과</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1550" b="1" dirty="0">
                <a:solidFill>
                  <a:srgbClr val="111111"/>
                </a:solidFill>
                <a:latin typeface="Noto Sans CJK KR" pitchFamily="34" charset="0"/>
                <a:ea typeface="Noto Sans CJK KR" pitchFamily="34" charset="-122"/>
                <a:cs typeface="Noto Sans CJK KR" pitchFamily="34" charset="-120"/>
              </a:rPr>
              <a:t>그래서 나는 이 프로젝트 전체의 가장 중요한 성과를 이렇게 쓰고 싶다.</a:t>
            </a:r>
            <a:endParaRPr lang="en-US" sz="1550" b="1" dirty="0"/>
          </a:p>
          <a:p>
            <a:pPr marL="0" indent="0">
              <a:lnSpc>
                <a:spcPct val="150000"/>
              </a:lnSpc>
              <a:buNone/>
            </a:pPr>
            <a:endParaRPr lang="en-US" sz="1550" b="1" dirty="0"/>
          </a:p>
          <a:p>
            <a:pPr marL="0" indent="0">
              <a:lnSpc>
                <a:spcPct val="150000"/>
              </a:lnSpc>
              <a:buNone/>
            </a:pPr>
            <a:r>
              <a:rPr lang="en-US" sz="1550" b="1" dirty="0">
                <a:solidFill>
                  <a:srgbClr val="111111"/>
                </a:solidFill>
                <a:latin typeface="Noto Sans CJK KR" pitchFamily="34" charset="0"/>
                <a:ea typeface="Noto Sans CJK KR" pitchFamily="34" charset="-122"/>
                <a:cs typeface="Noto Sans CJK KR" pitchFamily="34" charset="-120"/>
              </a:rPr>
              <a:t>「안 해도 되는 일」의 참여자들은 새로운 일을 배운 것이 아니라, 자신의 삶을 자동으로 작동시키던 명령 하나를 발견했다. 그리고 그것을 잠시 멈춘 자리에서 자기만의 규칙을 발명했다</a:t>
            </a:r>
            <a:r>
              <a:rPr lang="en-US" sz="1550" b="1" dirty="0">
                <a:solidFill>
                  <a:srgbClr val="FF0000"/>
                </a:solidFill>
                <a:latin typeface="Noto Sans CJK KR" pitchFamily="34" charset="0"/>
                <a:ea typeface="Noto Sans CJK KR" pitchFamily="34" charset="-122"/>
                <a:cs typeface="Noto Sans CJK KR" pitchFamily="34" charset="-120"/>
              </a:rPr>
              <a:t>. 그 규칙은 작고 사적이지만, 바로 그렇기 때문에 정치적이다. 민주주의는 모두가 같은 행동을 하는 상태보다, 서로 다른 삶의 규칙이 제거되지 않고 함께 존재할 수 있는 상태에 가깝다. 이 프로젝트의 미학적 성과는 그 서로 다른 규칙들에게 각자의 형식을 만들어주는 것이며, 정치적 성과는 누가 정해준 삶을 반복하는 시민에서 자기 삶의 조건을 협상하는 시민으로 이동하는 데 있다.</a:t>
            </a:r>
            <a:endParaRPr lang="en-US" sz="1550" b="1" dirty="0">
              <a:solidFill>
                <a:srgbClr val="FF0000"/>
              </a:solidFill>
            </a:endParaRPr>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56 / 57</a:t>
            </a:r>
            <a:endParaRPr lang="en-US" sz="7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name="Slide 57">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960120" y="1097280"/>
            <a:ext cx="10058400" cy="4754880"/>
          </a:xfrm>
          <a:prstGeom prst="rect">
            <a:avLst/>
          </a:prstGeom>
          <a:noFill/>
          <a:ln/>
        </p:spPr>
        <p:txBody>
          <a:bodyPr wrap="square" lIns="635" tIns="635" rIns="635" bIns="635" rtlCol="0" anchor="ctr">
            <a:normAutofit/>
          </a:bodyPr>
          <a:lstStyle/>
          <a:p>
            <a:pPr marL="0" indent="0" algn="ctr">
              <a:lnSpc>
                <a:spcPct val="150000"/>
              </a:lnSpc>
              <a:buNone/>
            </a:pPr>
            <a:endParaRPr lang="en-US" sz="3200" b="1" dirty="0"/>
          </a:p>
          <a:p>
            <a:pPr marL="0" indent="0" algn="ctr">
              <a:lnSpc>
                <a:spcPct val="150000"/>
              </a:lnSpc>
              <a:buNone/>
            </a:pPr>
            <a:r>
              <a:rPr lang="en-US" sz="3200" b="1" dirty="0">
                <a:solidFill>
                  <a:srgbClr val="111111"/>
                </a:solidFill>
                <a:latin typeface="Noto Sans CJK KR" pitchFamily="34" charset="0"/>
                <a:ea typeface="Noto Sans CJK KR" pitchFamily="34" charset="-122"/>
                <a:cs typeface="Noto Sans CJK KR" pitchFamily="34" charset="-120"/>
              </a:rPr>
              <a:t>우리가 멈춘 것은 일이 아니라, 당연함이다.  </a:t>
            </a:r>
            <a:endParaRPr lang="en-US" sz="3200" b="1" dirty="0"/>
          </a:p>
          <a:p>
            <a:pPr marL="0" indent="0" algn="ctr">
              <a:lnSpc>
                <a:spcPct val="150000"/>
              </a:lnSpc>
              <a:buNone/>
            </a:pPr>
            <a:r>
              <a:rPr lang="en-US" sz="3200" b="1" dirty="0">
                <a:solidFill>
                  <a:srgbClr val="111111"/>
                </a:solidFill>
                <a:latin typeface="Noto Sans CJK KR" pitchFamily="34" charset="0"/>
                <a:ea typeface="Noto Sans CJK KR" pitchFamily="34" charset="-122"/>
                <a:cs typeface="Noto Sans CJK KR" pitchFamily="34" charset="-120"/>
              </a:rPr>
              <a:t>그 자리에 각자의 민주주의가 시작된다.</a:t>
            </a:r>
            <a:endParaRPr lang="en-US" sz="3200" b="1" dirty="0"/>
          </a:p>
        </p:txBody>
      </p:sp>
      <p:sp>
        <p:nvSpPr>
          <p:cNvPr id="5" name="Text 3"/>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57 / 57</a:t>
            </a:r>
            <a:endParaRPr lang="en-US" sz="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김사랑 — 출발점</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나는 이 출발이 중요하다고 봐.</a:t>
            </a:r>
            <a:endParaRPr lang="en-US" sz="1800" b="1" dirty="0"/>
          </a:p>
          <a:p>
            <a:pPr marL="0" indent="0">
              <a:lnSpc>
                <a:spcPct val="150000"/>
              </a:lnSpc>
              <a:buNone/>
            </a:pPr>
            <a:endParaRPr lang="en-US" sz="1800" b="1" dirty="0"/>
          </a:p>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왜냐하면 이 프로젝트는 환경 문제에서 출발한 것이 아니기 때문이다.  </a:t>
            </a:r>
            <a:endParaRPr lang="en-US" sz="1800" b="1" dirty="0"/>
          </a:p>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‘쓰레기를 줄이자’도 아니고 ‘거리를 깨끗하게 하자’도 아니다.</a:t>
            </a:r>
            <a:endParaRPr lang="en-US" sz="1800" b="1" dirty="0"/>
          </a:p>
          <a:p>
            <a:pPr marL="0" indent="0">
              <a:lnSpc>
                <a:spcPct val="150000"/>
              </a:lnSpc>
              <a:buNone/>
            </a:pPr>
            <a:endParaRPr lang="en-US" sz="1800" b="1" dirty="0"/>
          </a:p>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한 사람에게는 쓰레기였던 것이 어린 김사랑에게는 왜 보물이었을까.</a:t>
            </a:r>
            <a:endParaRPr lang="en-US" sz="1800" b="1" dirty="0"/>
          </a:p>
          <a:p>
            <a:pPr marL="0" indent="0">
              <a:lnSpc>
                <a:spcPct val="150000"/>
              </a:lnSpc>
              <a:buNone/>
            </a:pPr>
            <a:endParaRPr lang="en-US" sz="1800" b="1" dirty="0"/>
          </a:p>
          <a:p>
            <a:pPr marL="0" indent="0">
              <a:lnSpc>
                <a:spcPct val="150000"/>
              </a:lnSpc>
              <a:buNone/>
            </a:pPr>
            <a:r>
              <a:rPr lang="en-US" sz="1800" b="1" dirty="0">
                <a:solidFill>
                  <a:srgbClr val="111111"/>
                </a:solidFill>
                <a:latin typeface="Noto Sans CJK KR" pitchFamily="34" charset="0"/>
                <a:ea typeface="Noto Sans CJK KR" pitchFamily="34" charset="-122"/>
                <a:cs typeface="Noto Sans CJK KR" pitchFamily="34" charset="-120"/>
              </a:rPr>
              <a:t>이 질문이 시작이다</a:t>
            </a:r>
            <a:r>
              <a:rPr lang="en-US" sz="1800" dirty="0">
                <a:solidFill>
                  <a:srgbClr val="111111"/>
                </a:solidFill>
                <a:latin typeface="Noto Sans CJK KR" pitchFamily="34" charset="0"/>
                <a:ea typeface="Noto Sans CJK KR" pitchFamily="34" charset="-122"/>
                <a:cs typeface="Noto Sans CJK KR" pitchFamily="34" charset="-120"/>
              </a:rPr>
              <a:t>.</a:t>
            </a:r>
            <a:endParaRPr lang="en-US" sz="1800"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06 / 57</a:t>
            </a:r>
            <a:endParaRPr lang="en-US" sz="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E1B1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B83A26"/>
          </a:solidFill>
          <a:ln w="12700">
            <a:solidFill>
              <a:srgbClr val="B83A26">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D8CCBB"/>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FFFFFF"/>
                </a:solidFill>
                <a:latin typeface="Noto Sans CJK KR" pitchFamily="34" charset="0"/>
                <a:ea typeface="Noto Sans CJK KR" pitchFamily="34" charset="-122"/>
                <a:cs typeface="Noto Sans CJK KR" pitchFamily="34" charset="-120"/>
              </a:rPr>
              <a:t>김사랑 — 도시의 분류</a:t>
            </a:r>
            <a:endParaRPr lang="en-US" sz="2600" dirty="0"/>
          </a:p>
        </p:txBody>
      </p:sp>
      <p:sp>
        <p:nvSpPr>
          <p:cNvPr id="5" name="Shape 3"/>
          <p:cNvSpPr/>
          <p:nvPr/>
        </p:nvSpPr>
        <p:spPr>
          <a:xfrm>
            <a:off x="566928" y="1170432"/>
            <a:ext cx="10789920" cy="0"/>
          </a:xfrm>
          <a:prstGeom prst="line">
            <a:avLst/>
          </a:prstGeom>
          <a:noFill/>
          <a:ln w="13970">
            <a:solidFill>
              <a:srgbClr val="B83A26"/>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fontScale="92500" lnSpcReduction="10000"/>
          </a:bodyPr>
          <a:lstStyle/>
          <a:p>
            <a:pPr marL="0" indent="0">
              <a:lnSpc>
                <a:spcPct val="150000"/>
              </a:lnSpc>
              <a:buNone/>
            </a:pPr>
            <a:r>
              <a:rPr lang="en-US" sz="1900" b="1" dirty="0">
                <a:solidFill>
                  <a:srgbClr val="F8F1E5"/>
                </a:solidFill>
                <a:latin typeface="Noto Sans CJK KR" pitchFamily="34" charset="0"/>
                <a:ea typeface="Noto Sans CJK KR" pitchFamily="34" charset="-122"/>
                <a:cs typeface="Noto Sans CJK KR" pitchFamily="34" charset="-120"/>
              </a:rPr>
              <a:t>도시는 끊임없이 사물의 운명을 결정한다.</a:t>
            </a:r>
            <a:endParaRPr lang="en-US" sz="1900" b="1" dirty="0"/>
          </a:p>
          <a:p>
            <a:pPr marL="0" indent="0">
              <a:lnSpc>
                <a:spcPct val="150000"/>
              </a:lnSpc>
              <a:buNone/>
            </a:pPr>
            <a:endParaRPr lang="en-US" sz="1900" b="1" dirty="0"/>
          </a:p>
          <a:p>
            <a:pPr marL="0" indent="0">
              <a:lnSpc>
                <a:spcPct val="150000"/>
              </a:lnSpc>
              <a:buNone/>
            </a:pPr>
            <a:r>
              <a:rPr lang="en-US" sz="1900" b="1" dirty="0">
                <a:solidFill>
                  <a:srgbClr val="F8F1E5"/>
                </a:solidFill>
                <a:latin typeface="Noto Sans CJK KR" pitchFamily="34" charset="0"/>
                <a:ea typeface="Noto Sans CJK KR" pitchFamily="34" charset="-122"/>
                <a:cs typeface="Noto Sans CJK KR" pitchFamily="34" charset="-120"/>
              </a:rPr>
              <a:t>필요한 것 / 필요 없는 것  </a:t>
            </a:r>
            <a:endParaRPr lang="en-US" sz="1900" b="1" dirty="0"/>
          </a:p>
          <a:p>
            <a:pPr marL="0" indent="0">
              <a:lnSpc>
                <a:spcPct val="150000"/>
              </a:lnSpc>
              <a:buNone/>
            </a:pPr>
            <a:r>
              <a:rPr lang="en-US" sz="1900" b="1" dirty="0">
                <a:solidFill>
                  <a:srgbClr val="F8F1E5"/>
                </a:solidFill>
                <a:latin typeface="Noto Sans CJK KR" pitchFamily="34" charset="0"/>
                <a:ea typeface="Noto Sans CJK KR" pitchFamily="34" charset="-122"/>
                <a:cs typeface="Noto Sans CJK KR" pitchFamily="34" charset="-120"/>
              </a:rPr>
              <a:t>상품 / 폐기물  </a:t>
            </a:r>
            <a:endParaRPr lang="en-US" sz="1900" b="1" dirty="0"/>
          </a:p>
          <a:p>
            <a:pPr marL="0" indent="0">
              <a:lnSpc>
                <a:spcPct val="150000"/>
              </a:lnSpc>
              <a:buNone/>
            </a:pPr>
            <a:r>
              <a:rPr lang="en-US" sz="1900" b="1" dirty="0">
                <a:solidFill>
                  <a:srgbClr val="F8F1E5"/>
                </a:solidFill>
                <a:latin typeface="Noto Sans CJK KR" pitchFamily="34" charset="0"/>
                <a:ea typeface="Noto Sans CJK KR" pitchFamily="34" charset="-122"/>
                <a:cs typeface="Noto Sans CJK KR" pitchFamily="34" charset="-120"/>
              </a:rPr>
              <a:t>소유할 것 / 버릴 것  </a:t>
            </a:r>
            <a:endParaRPr lang="en-US" sz="1900" b="1" dirty="0"/>
          </a:p>
          <a:p>
            <a:pPr marL="0" indent="0">
              <a:lnSpc>
                <a:spcPct val="150000"/>
              </a:lnSpc>
              <a:buNone/>
            </a:pPr>
            <a:r>
              <a:rPr lang="en-US" sz="1900" b="1" dirty="0">
                <a:solidFill>
                  <a:srgbClr val="F8F1E5"/>
                </a:solidFill>
                <a:latin typeface="Noto Sans CJK KR" pitchFamily="34" charset="0"/>
                <a:ea typeface="Noto Sans CJK KR" pitchFamily="34" charset="-122"/>
                <a:cs typeface="Noto Sans CJK KR" pitchFamily="34" charset="-120"/>
              </a:rPr>
              <a:t>관리할 것 / 치울 것.</a:t>
            </a:r>
            <a:endParaRPr lang="en-US" sz="1900" b="1" dirty="0"/>
          </a:p>
          <a:p>
            <a:pPr marL="0" indent="0">
              <a:lnSpc>
                <a:spcPct val="150000"/>
              </a:lnSpc>
              <a:buNone/>
            </a:pPr>
            <a:endParaRPr lang="en-US" sz="1900" b="1" dirty="0"/>
          </a:p>
          <a:p>
            <a:pPr marL="0" indent="0">
              <a:lnSpc>
                <a:spcPct val="150000"/>
              </a:lnSpc>
              <a:buNone/>
            </a:pPr>
            <a:r>
              <a:rPr lang="en-US" sz="1900" b="1" dirty="0">
                <a:solidFill>
                  <a:srgbClr val="F8F1E5"/>
                </a:solidFill>
                <a:latin typeface="Noto Sans CJK KR" pitchFamily="34" charset="0"/>
                <a:ea typeface="Noto Sans CJK KR" pitchFamily="34" charset="-122"/>
                <a:cs typeface="Noto Sans CJK KR" pitchFamily="34" charset="-120"/>
              </a:rPr>
              <a:t>쓰레기는 그 판단이 이미 끝난 물건이다.</a:t>
            </a:r>
            <a:endParaRPr lang="en-US" sz="1900" b="1" dirty="0"/>
          </a:p>
          <a:p>
            <a:pPr marL="0" indent="0">
              <a:lnSpc>
                <a:spcPct val="150000"/>
              </a:lnSpc>
              <a:buNone/>
            </a:pPr>
            <a:endParaRPr lang="en-US" sz="1900" b="1" dirty="0"/>
          </a:p>
          <a:p>
            <a:pPr marL="0" indent="0">
              <a:lnSpc>
                <a:spcPct val="150000"/>
              </a:lnSpc>
              <a:buNone/>
            </a:pPr>
            <a:r>
              <a:rPr lang="en-US" sz="1900" b="1" dirty="0">
                <a:solidFill>
                  <a:srgbClr val="F8F1E5"/>
                </a:solidFill>
                <a:latin typeface="Noto Sans CJK KR" pitchFamily="34" charset="0"/>
                <a:ea typeface="Noto Sans CJK KR" pitchFamily="34" charset="-122"/>
                <a:cs typeface="Noto Sans CJK KR" pitchFamily="34" charset="-120"/>
              </a:rPr>
              <a:t>그런데 김사랑은 그 판단이 끝난 사물에 번호표를 하나 붙인다.</a:t>
            </a:r>
            <a:endParaRPr lang="en-US" sz="1900" b="1" dirty="0"/>
          </a:p>
          <a:p>
            <a:pPr marL="0" indent="0">
              <a:lnSpc>
                <a:spcPct val="150000"/>
              </a:lnSpc>
              <a:buNone/>
            </a:pPr>
            <a:endParaRPr lang="en-US" sz="1900" b="1" dirty="0"/>
          </a:p>
          <a:p>
            <a:pPr marL="0" indent="0">
              <a:lnSpc>
                <a:spcPct val="150000"/>
              </a:lnSpc>
              <a:buNone/>
            </a:pPr>
            <a:r>
              <a:rPr lang="en-US" sz="1900" b="1" dirty="0">
                <a:solidFill>
                  <a:srgbClr val="F8F1E5"/>
                </a:solidFill>
                <a:latin typeface="Noto Sans CJK KR" pitchFamily="34" charset="0"/>
                <a:ea typeface="Noto Sans CJK KR" pitchFamily="34" charset="-122"/>
                <a:cs typeface="Noto Sans CJK KR" pitchFamily="34" charset="-120"/>
              </a:rPr>
              <a:t>그 순간 이상한 일이 생긴다.</a:t>
            </a:r>
            <a:endParaRPr lang="en-US" sz="1900" b="1"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D8CCBB"/>
                </a:solidFill>
                <a:latin typeface="Noto Sans CJK KR" pitchFamily="34" charset="0"/>
                <a:ea typeface="Noto Sans CJK KR" pitchFamily="34" charset="-122"/>
                <a:cs typeface="Noto Sans CJK KR" pitchFamily="34" charset="-120"/>
              </a:rPr>
              <a:t>07 / 57</a:t>
            </a:r>
            <a:endParaRPr lang="en-US" sz="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김사랑 — 미학의 발생</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쓰레기가 깨끗해지는 것도 아니고, 기능이 생기는 것도 아니다.  </a:t>
            </a:r>
            <a:endParaRPr lang="en-US" sz="1700" b="1" dirty="0"/>
          </a:p>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그런데 누군가 다시 그것을 바라본다.</a:t>
            </a:r>
            <a:endParaRPr lang="en-US" sz="1700" b="1" dirty="0"/>
          </a:p>
          <a:p>
            <a:pPr marL="0" indent="0">
              <a:lnSpc>
                <a:spcPct val="150000"/>
              </a:lnSpc>
              <a:buNone/>
            </a:pPr>
            <a:endParaRPr lang="en-US" sz="1700" b="1" dirty="0"/>
          </a:p>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여기서 이 작업의 미학이 발생한다.</a:t>
            </a:r>
            <a:endParaRPr lang="en-US" sz="1700" b="1" dirty="0"/>
          </a:p>
          <a:p>
            <a:pPr marL="0" indent="0">
              <a:lnSpc>
                <a:spcPct val="150000"/>
              </a:lnSpc>
              <a:buNone/>
            </a:pPr>
            <a:endParaRPr lang="en-US" sz="1700" b="1" dirty="0"/>
          </a:p>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미학적 성과</a:t>
            </a:r>
            <a:endParaRPr lang="en-US" sz="1700" b="1" dirty="0"/>
          </a:p>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김사랑은 사물을 바꾸는 대신 사물을 둘러싼 판단의 시간을 되감는다.</a:t>
            </a:r>
            <a:endParaRPr lang="en-US" sz="1700" b="1" dirty="0"/>
          </a:p>
          <a:p>
            <a:pPr marL="0" indent="0">
              <a:lnSpc>
                <a:spcPct val="150000"/>
              </a:lnSpc>
              <a:buNone/>
            </a:pPr>
            <a:endParaRPr lang="en-US" sz="1700" b="1" dirty="0"/>
          </a:p>
          <a:p>
            <a:pPr marL="0" indent="0">
              <a:lnSpc>
                <a:spcPct val="150000"/>
              </a:lnSpc>
              <a:buNone/>
            </a:pPr>
            <a:r>
              <a:rPr lang="en-US" sz="1700" b="1" dirty="0">
                <a:solidFill>
                  <a:srgbClr val="111111"/>
                </a:solidFill>
                <a:latin typeface="Noto Sans CJK KR" pitchFamily="34" charset="0"/>
                <a:ea typeface="Noto Sans CJK KR" pitchFamily="34" charset="-122"/>
                <a:cs typeface="Noto Sans CJK KR" pitchFamily="34" charset="-120"/>
              </a:rPr>
              <a:t>이미 ‘버려졌다’고 결정된 것에게 아주 잠깐 다시 선택받을 가능성을 준다</a:t>
            </a:r>
            <a:r>
              <a:rPr lang="en-US" sz="1700" dirty="0">
                <a:solidFill>
                  <a:srgbClr val="111111"/>
                </a:solidFill>
                <a:latin typeface="Noto Sans CJK KR" pitchFamily="34" charset="0"/>
                <a:ea typeface="Noto Sans CJK KR" pitchFamily="34" charset="-122"/>
                <a:cs typeface="Noto Sans CJK KR" pitchFamily="34" charset="-120"/>
              </a:rPr>
              <a:t>.</a:t>
            </a:r>
            <a:endParaRPr lang="en-US" sz="1700"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08 / 57</a:t>
            </a:r>
            <a:endParaRPr lang="en-US" sz="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2E8"/>
        </a:solidFill>
        <a:effectLst/>
      </p:bgPr>
    </p:bg>
    <p:spTree>
      <p:nvGrpSpPr>
        <p:cNvPr id="1" name=""/>
        <p:cNvGrpSpPr/>
        <p:nvPr/>
      </p:nvGrpSpPr>
      <p:grpSpPr>
        <a:xfrm>
          <a:off x="0" y="0"/>
          <a:ext cx="0" cy="0"/>
          <a:chOff x="0" y="0"/>
          <a:chExt cx="0" cy="0"/>
        </a:xfrm>
      </p:grpSpPr>
      <p:sp>
        <p:nvSpPr>
          <p:cNvPr id="2" name="Shape 0"/>
          <p:cNvSpPr/>
          <p:nvPr/>
        </p:nvSpPr>
        <p:spPr>
          <a:xfrm>
            <a:off x="0" y="0"/>
            <a:ext cx="12191695" cy="64008"/>
          </a:xfrm>
          <a:prstGeom prst="rect">
            <a:avLst/>
          </a:prstGeom>
          <a:solidFill>
            <a:srgbClr val="1E1B18"/>
          </a:solidFill>
          <a:ln w="12700">
            <a:solidFill>
              <a:srgbClr val="1E1B18">
                <a:alpha val="0"/>
              </a:srgbClr>
            </a:solidFill>
            <a:prstDash val="solid"/>
          </a:ln>
        </p:spPr>
      </p:sp>
      <p:sp>
        <p:nvSpPr>
          <p:cNvPr id="3" name="Text 1"/>
          <p:cNvSpPr/>
          <p:nvPr/>
        </p:nvSpPr>
        <p:spPr>
          <a:xfrm>
            <a:off x="384048" y="6446520"/>
            <a:ext cx="2011680" cy="201168"/>
          </a:xfrm>
          <a:prstGeom prst="rect">
            <a:avLst/>
          </a:prstGeom>
          <a:noFill/>
          <a:ln/>
        </p:spPr>
        <p:txBody>
          <a:bodyPr wrap="square" lIns="0" tIns="0" rIns="0" bIns="0" rtlCol="0" anchor="ctr"/>
          <a:lstStyle/>
          <a:p>
            <a:pPr marL="0" indent="0">
              <a:buNone/>
            </a:pPr>
            <a:r>
              <a:rPr lang="en-US" sz="700" dirty="0">
                <a:solidFill>
                  <a:srgbClr val="5E5A51"/>
                </a:solidFill>
                <a:latin typeface="Noto Sans CJK KR" pitchFamily="34" charset="0"/>
                <a:ea typeface="Noto Sans CJK KR" pitchFamily="34" charset="-122"/>
                <a:cs typeface="Noto Sans CJK KR" pitchFamily="34" charset="-120"/>
              </a:rPr>
              <a:t>안 해도 되는 일</a:t>
            </a:r>
            <a:endParaRPr lang="en-US" sz="700" dirty="0"/>
          </a:p>
        </p:txBody>
      </p:sp>
      <p:sp>
        <p:nvSpPr>
          <p:cNvPr id="4" name="Text 2"/>
          <p:cNvSpPr/>
          <p:nvPr/>
        </p:nvSpPr>
        <p:spPr>
          <a:xfrm>
            <a:off x="566928" y="502920"/>
            <a:ext cx="10149840" cy="566928"/>
          </a:xfrm>
          <a:prstGeom prst="rect">
            <a:avLst/>
          </a:prstGeom>
          <a:noFill/>
          <a:ln/>
        </p:spPr>
        <p:txBody>
          <a:bodyPr wrap="square" lIns="0" tIns="0" rIns="0" bIns="0" rtlCol="0" anchor="ctr">
            <a:normAutofit/>
          </a:bodyPr>
          <a:lstStyle/>
          <a:p>
            <a:pPr marL="0" indent="0">
              <a:buNone/>
            </a:pPr>
            <a:r>
              <a:rPr lang="en-US" sz="2600" b="1" dirty="0">
                <a:solidFill>
                  <a:srgbClr val="111111"/>
                </a:solidFill>
                <a:latin typeface="Noto Sans CJK KR" pitchFamily="34" charset="0"/>
                <a:ea typeface="Noto Sans CJK KR" pitchFamily="34" charset="-122"/>
                <a:cs typeface="Noto Sans CJK KR" pitchFamily="34" charset="-120"/>
              </a:rPr>
              <a:t>김사랑 — 판단 유예의 미학</a:t>
            </a:r>
            <a:endParaRPr lang="en-US" sz="2600" dirty="0"/>
          </a:p>
        </p:txBody>
      </p:sp>
      <p:sp>
        <p:nvSpPr>
          <p:cNvPr id="5" name="Shape 3"/>
          <p:cNvSpPr/>
          <p:nvPr/>
        </p:nvSpPr>
        <p:spPr>
          <a:xfrm>
            <a:off x="566928" y="1170432"/>
            <a:ext cx="10789920" cy="0"/>
          </a:xfrm>
          <a:prstGeom prst="line">
            <a:avLst/>
          </a:prstGeom>
          <a:noFill/>
          <a:ln w="13970">
            <a:solidFill>
              <a:srgbClr val="8A705A"/>
            </a:solidFill>
            <a:prstDash val="solid"/>
          </a:ln>
        </p:spPr>
      </p:sp>
      <p:sp>
        <p:nvSpPr>
          <p:cNvPr id="6" name="Text 4"/>
          <p:cNvSpPr/>
          <p:nvPr/>
        </p:nvSpPr>
        <p:spPr>
          <a:xfrm>
            <a:off x="731520" y="1417320"/>
            <a:ext cx="10652760" cy="4800600"/>
          </a:xfrm>
          <a:prstGeom prst="rect">
            <a:avLst/>
          </a:prstGeom>
          <a:noFill/>
          <a:ln/>
        </p:spPr>
        <p:txBody>
          <a:bodyPr wrap="square" lIns="762" tIns="762" rIns="762" bIns="762" rtlCol="0" anchor="ctr">
            <a:normAutofit/>
          </a:bodyPr>
          <a:lstStyle/>
          <a:p>
            <a:pPr marL="0" indent="0">
              <a:buNone/>
            </a:pPr>
            <a:r>
              <a:rPr lang="en-US" sz="1700" b="1" dirty="0">
                <a:solidFill>
                  <a:srgbClr val="111111"/>
                </a:solidFill>
                <a:latin typeface="Noto Sans CJK KR" pitchFamily="34" charset="0"/>
                <a:ea typeface="Noto Sans CJK KR" pitchFamily="34" charset="-122"/>
                <a:cs typeface="Noto Sans CJK KR" pitchFamily="34" charset="-120"/>
              </a:rPr>
              <a:t>이것은 업사이클링과도 다르다.</a:t>
            </a:r>
            <a:endParaRPr lang="en-US" sz="1700" b="1" dirty="0"/>
          </a:p>
          <a:p>
            <a:pPr marL="0" indent="0">
              <a:buNone/>
            </a:pPr>
            <a:endParaRPr lang="en-US" sz="1700" b="1" dirty="0"/>
          </a:p>
          <a:p>
            <a:pPr marL="0" indent="0">
              <a:buNone/>
            </a:pPr>
            <a:r>
              <a:rPr lang="en-US" sz="1700" b="1" dirty="0">
                <a:solidFill>
                  <a:srgbClr val="111111"/>
                </a:solidFill>
                <a:latin typeface="Noto Sans CJK KR" pitchFamily="34" charset="0"/>
                <a:ea typeface="Noto Sans CJK KR" pitchFamily="34" charset="-122"/>
                <a:cs typeface="Noto Sans CJK KR" pitchFamily="34" charset="-120"/>
              </a:rPr>
              <a:t>업사이클링은 버려진 것에게 새로운 기능을 만들어 다시 쓸모의 체계 안으로 데려온다.</a:t>
            </a:r>
            <a:endParaRPr lang="en-US" sz="1700" b="1" dirty="0"/>
          </a:p>
          <a:p>
            <a:pPr marL="0" indent="0">
              <a:buNone/>
            </a:pPr>
            <a:endParaRPr lang="en-US" sz="1700" b="1" dirty="0"/>
          </a:p>
          <a:p>
            <a:pPr marL="0" indent="0">
              <a:buNone/>
            </a:pPr>
            <a:r>
              <a:rPr lang="en-US" sz="1700" b="1" dirty="0">
                <a:solidFill>
                  <a:srgbClr val="111111"/>
                </a:solidFill>
                <a:latin typeface="Noto Sans CJK KR" pitchFamily="34" charset="0"/>
                <a:ea typeface="Noto Sans CJK KR" pitchFamily="34" charset="-122"/>
                <a:cs typeface="Noto Sans CJK KR" pitchFamily="34" charset="-120"/>
              </a:rPr>
              <a:t>김사랑의 작업은 그보다 더 이상하다.</a:t>
            </a:r>
            <a:endParaRPr lang="en-US" sz="1700" b="1" dirty="0"/>
          </a:p>
          <a:p>
            <a:pPr marL="0" indent="0">
              <a:buNone/>
            </a:pPr>
            <a:endParaRPr lang="en-US" sz="1700" b="1" dirty="0"/>
          </a:p>
          <a:p>
            <a:pPr marL="0" indent="0">
              <a:buNone/>
            </a:pPr>
            <a:r>
              <a:rPr lang="en-US" sz="1700" b="1" dirty="0">
                <a:solidFill>
                  <a:srgbClr val="111111"/>
                </a:solidFill>
                <a:latin typeface="Noto Sans CJK KR" pitchFamily="34" charset="0"/>
                <a:ea typeface="Noto Sans CJK KR" pitchFamily="34" charset="-122"/>
                <a:cs typeface="Noto Sans CJK KR" pitchFamily="34" charset="-120"/>
              </a:rPr>
              <a:t>쓸모가 생기기 전, 가치가 결정되기 전의 상태로 사물을 잠시 되돌린다.</a:t>
            </a:r>
            <a:endParaRPr lang="en-US" sz="1700" b="1" dirty="0"/>
          </a:p>
          <a:p>
            <a:pPr marL="0" indent="0">
              <a:buNone/>
            </a:pPr>
            <a:endParaRPr lang="en-US" sz="1700" b="1" dirty="0"/>
          </a:p>
          <a:p>
            <a:pPr marL="0" indent="0">
              <a:buNone/>
            </a:pPr>
            <a:r>
              <a:rPr lang="en-US" sz="1700" b="1" dirty="0">
                <a:solidFill>
                  <a:srgbClr val="111111"/>
                </a:solidFill>
                <a:latin typeface="Noto Sans CJK KR" pitchFamily="34" charset="0"/>
                <a:ea typeface="Noto Sans CJK KR" pitchFamily="34" charset="-122"/>
                <a:cs typeface="Noto Sans CJK KR" pitchFamily="34" charset="-120"/>
              </a:rPr>
              <a:t>나는 이것을 ‘</a:t>
            </a:r>
            <a:r>
              <a:rPr lang="en-US" sz="1700" b="1" dirty="0">
                <a:solidFill>
                  <a:srgbClr val="FF0000"/>
                </a:solidFill>
                <a:latin typeface="Noto Sans CJK KR" pitchFamily="34" charset="0"/>
                <a:ea typeface="Noto Sans CJK KR" pitchFamily="34" charset="-122"/>
                <a:cs typeface="Noto Sans CJK KR" pitchFamily="34" charset="-120"/>
              </a:rPr>
              <a:t>판단 유예의 미학</a:t>
            </a:r>
            <a:r>
              <a:rPr lang="en-US" sz="1700" b="1" dirty="0">
                <a:solidFill>
                  <a:srgbClr val="111111"/>
                </a:solidFill>
                <a:latin typeface="Noto Sans CJK KR" pitchFamily="34" charset="0"/>
                <a:ea typeface="Noto Sans CJK KR" pitchFamily="34" charset="-122"/>
                <a:cs typeface="Noto Sans CJK KR" pitchFamily="34" charset="-120"/>
              </a:rPr>
              <a:t>’이라고 부를 수 있다고 생각해</a:t>
            </a:r>
            <a:r>
              <a:rPr lang="en-US" sz="1700" dirty="0">
                <a:solidFill>
                  <a:srgbClr val="111111"/>
                </a:solidFill>
                <a:latin typeface="Noto Sans CJK KR" pitchFamily="34" charset="0"/>
                <a:ea typeface="Noto Sans CJK KR" pitchFamily="34" charset="-122"/>
                <a:cs typeface="Noto Sans CJK KR" pitchFamily="34" charset="-120"/>
              </a:rPr>
              <a:t>.</a:t>
            </a:r>
            <a:endParaRPr lang="en-US" sz="1700" dirty="0"/>
          </a:p>
        </p:txBody>
      </p:sp>
      <p:sp>
        <p:nvSpPr>
          <p:cNvPr id="7" name="Text 5"/>
          <p:cNvSpPr/>
          <p:nvPr/>
        </p:nvSpPr>
        <p:spPr>
          <a:xfrm>
            <a:off x="10789920" y="6446520"/>
            <a:ext cx="960120" cy="201168"/>
          </a:xfrm>
          <a:prstGeom prst="rect">
            <a:avLst/>
          </a:prstGeom>
          <a:noFill/>
          <a:ln/>
        </p:spPr>
        <p:txBody>
          <a:bodyPr wrap="square" lIns="0" tIns="0" rIns="0" bIns="0" rtlCol="0" anchor="ctr"/>
          <a:lstStyle/>
          <a:p>
            <a:pPr marL="0" indent="0" algn="r">
              <a:buNone/>
            </a:pPr>
            <a:r>
              <a:rPr lang="en-US" sz="700" dirty="0">
                <a:solidFill>
                  <a:srgbClr val="5E5A51"/>
                </a:solidFill>
                <a:latin typeface="Noto Sans CJK KR" pitchFamily="34" charset="0"/>
                <a:ea typeface="Noto Sans CJK KR" pitchFamily="34" charset="-122"/>
                <a:cs typeface="Noto Sans CJK KR" pitchFamily="34" charset="-120"/>
              </a:rPr>
              <a:t>09 / 57</a:t>
            </a:r>
            <a:endParaRPr lang="en-US" sz="7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맑은 고딕"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TotalTime>
  <Words>3043</Words>
  <Application>Microsoft Office PowerPoint</Application>
  <PresentationFormat>와이드스크린</PresentationFormat>
  <Paragraphs>663</Paragraphs>
  <Slides>57</Slides>
  <Notes>57</Notes>
  <HiddenSlides>0</HiddenSlides>
  <MMClips>0</MMClips>
  <ScaleCrop>false</ScaleCrop>
  <HeadingPairs>
    <vt:vector size="6" baseType="variant">
      <vt:variant>
        <vt:lpstr>사용한 글꼴</vt:lpstr>
      </vt:variant>
      <vt:variant>
        <vt:i4>2</vt:i4>
      </vt:variant>
      <vt:variant>
        <vt:lpstr>테마</vt:lpstr>
      </vt:variant>
      <vt:variant>
        <vt:i4>1</vt:i4>
      </vt:variant>
      <vt:variant>
        <vt:lpstr>슬라이드 제목</vt:lpstr>
      </vt:variant>
      <vt:variant>
        <vt:i4>57</vt:i4>
      </vt:variant>
    </vt:vector>
  </HeadingPairs>
  <TitlesOfParts>
    <vt:vector size="60" baseType="lpstr">
      <vt:lpstr>Noto Sans CJK KR</vt:lpstr>
      <vt:lpstr>Arial</vt:lpstr>
      <vt:lpstr>Office Theme</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Company>OpenAI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안 해도 되는 일 - 미학적 정치적 학제적 분석</dc:title>
  <dc:subject>안 해도 되는 일 참여자 프로젝트 분석</dc:subject>
  <dc:creator>OpenAI</dc:creator>
  <cp:lastModifiedBy>PC</cp:lastModifiedBy>
  <cp:revision>2</cp:revision>
  <dcterms:created xsi:type="dcterms:W3CDTF">2026-07-23T05:42:12Z</dcterms:created>
  <dcterms:modified xsi:type="dcterms:W3CDTF">2026-07-23T06:10:19Z</dcterms:modified>
</cp:coreProperties>
</file>